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5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691855-D763-414A-A5D2-EBC4420BD73F}" type="datetimeFigureOut">
              <a:rPr lang="en-US" smtClean="0"/>
              <a:t>12/5/2011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4650F2-FFF6-4FED-AD7A-349B52F17112}"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latin typeface="Times New Roman" pitchFamily="18" charset="0"/>
                <a:cs typeface="Times New Roman" pitchFamily="18" charset="0"/>
              </a:rPr>
              <a:t>   </a:t>
            </a:r>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2109890-5E69-4246-9069-E62C74CD81F8}" type="slidenum">
              <a:rPr lang="en-US" smtClean="0"/>
              <a:pPr/>
              <a:t>6</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latin typeface="Times New Roman" pitchFamily="18" charset="0"/>
                <a:cs typeface="Times New Roman" pitchFamily="18" charset="0"/>
              </a:rPr>
              <a:t>   </a:t>
            </a:r>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2109890-5E69-4246-9069-E62C74CD81F8}" type="slidenum">
              <a:rPr lang="en-US" smtClean="0"/>
              <a:pPr/>
              <a:t>7</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latin typeface="Times New Roman" pitchFamily="18" charset="0"/>
                <a:cs typeface="Times New Roman" pitchFamily="18" charset="0"/>
              </a:rPr>
              <a:t>   </a:t>
            </a:r>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2109890-5E69-4246-9069-E62C74CD81F8}" type="slidenum">
              <a:rPr lang="en-US" smtClean="0"/>
              <a:pPr/>
              <a:t>8</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latin typeface="Times New Roman" pitchFamily="18" charset="0"/>
                <a:cs typeface="Times New Roman" pitchFamily="18" charset="0"/>
              </a:rPr>
              <a:t>   </a:t>
            </a:r>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2109890-5E69-4246-9069-E62C74CD81F8}" type="slidenum">
              <a:rPr lang="en-US" smtClean="0"/>
              <a:pPr/>
              <a:t>9</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latin typeface="Times New Roman" pitchFamily="18" charset="0"/>
                <a:cs typeface="Times New Roman" pitchFamily="18" charset="0"/>
              </a:rPr>
              <a:t>   </a:t>
            </a:r>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2109890-5E69-4246-9069-E62C74CD81F8}" type="slidenum">
              <a:rPr lang="en-US" smtClean="0"/>
              <a:pPr/>
              <a:t>10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15A0285-194A-4FB8-B37A-8DD76423DD33}" type="datetimeFigureOut">
              <a:rPr lang="en-US" smtClean="0"/>
              <a:t>12/5/2011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BCF3AB-73EB-47EF-B3D5-1CBBD5795AC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5A0285-194A-4FB8-B37A-8DD76423DD33}" type="datetimeFigureOut">
              <a:rPr lang="en-US" smtClean="0"/>
              <a:t>12/5/2011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BCF3AB-73EB-47EF-B3D5-1CBBD5795AC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5A0285-194A-4FB8-B37A-8DD76423DD33}" type="datetimeFigureOut">
              <a:rPr lang="en-US" smtClean="0"/>
              <a:t>12/5/2011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BCF3AB-73EB-47EF-B3D5-1CBBD5795AC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15A0285-194A-4FB8-B37A-8DD76423DD33}" type="datetimeFigureOut">
              <a:rPr lang="en-US" smtClean="0"/>
              <a:t>12/5/2011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BCF3AB-73EB-47EF-B3D5-1CBBD5795AC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15A0285-194A-4FB8-B37A-8DD76423DD33}" type="datetimeFigureOut">
              <a:rPr lang="en-US" smtClean="0"/>
              <a:t>12/5/2011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BCF3AB-73EB-47EF-B3D5-1CBBD5795AC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15A0285-194A-4FB8-B37A-8DD76423DD33}" type="datetimeFigureOut">
              <a:rPr lang="en-US" smtClean="0"/>
              <a:t>12/5/2011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BCF3AB-73EB-47EF-B3D5-1CBBD5795AC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15A0285-194A-4FB8-B37A-8DD76423DD33}" type="datetimeFigureOut">
              <a:rPr lang="en-US" smtClean="0"/>
              <a:t>12/5/2011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EBCF3AB-73EB-47EF-B3D5-1CBBD5795AC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15A0285-194A-4FB8-B37A-8DD76423DD33}" type="datetimeFigureOut">
              <a:rPr lang="en-US" smtClean="0"/>
              <a:t>12/5/2011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EBCF3AB-73EB-47EF-B3D5-1CBBD5795AC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5A0285-194A-4FB8-B37A-8DD76423DD33}" type="datetimeFigureOut">
              <a:rPr lang="en-US" smtClean="0"/>
              <a:t>12/5/2011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EBCF3AB-73EB-47EF-B3D5-1CBBD5795AC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5A0285-194A-4FB8-B37A-8DD76423DD33}" type="datetimeFigureOut">
              <a:rPr lang="en-US" smtClean="0"/>
              <a:t>12/5/2011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BCF3AB-73EB-47EF-B3D5-1CBBD5795AC5}"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15A0285-194A-4FB8-B37A-8DD76423DD33}" type="datetimeFigureOut">
              <a:rPr lang="en-US" smtClean="0"/>
              <a:t>12/5/2011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BCF3AB-73EB-47EF-B3D5-1CBBD5795AC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BEAC7"/>
            </a:gs>
            <a:gs pos="17999">
              <a:srgbClr val="FEE7F2"/>
            </a:gs>
            <a:gs pos="36000">
              <a:srgbClr val="FAC77D"/>
            </a:gs>
            <a:gs pos="61000">
              <a:srgbClr val="FBA97D"/>
            </a:gs>
            <a:gs pos="82001">
              <a:srgbClr val="FBD49C"/>
            </a:gs>
            <a:gs pos="100000">
              <a:srgbClr val="FEE7F2"/>
            </a:gs>
          </a:gsLst>
          <a:lin ang="27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5A0285-194A-4FB8-B37A-8DD76423DD33}" type="datetimeFigureOut">
              <a:rPr lang="en-US" smtClean="0"/>
              <a:t>12/5/2011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BCF3AB-73EB-47EF-B3D5-1CBBD5795AC5}"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AMLE Presentation, Part I</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Stephen\AppData\Local\Microsoft\Windows\Temporary Internet Files\Content.IE5\PZBLJGWS\MPj04278100000[1].jpg"/>
          <p:cNvPicPr>
            <a:picLocks noChangeAspect="1" noChangeArrowheads="1"/>
          </p:cNvPicPr>
          <p:nvPr/>
        </p:nvPicPr>
        <p:blipFill>
          <a:blip r:embed="rId3" cstate="print">
            <a:grayscl/>
          </a:blip>
          <a:srcRect/>
          <a:stretch>
            <a:fillRect/>
          </a:stretch>
        </p:blipFill>
        <p:spPr bwMode="auto">
          <a:xfrm>
            <a:off x="0" y="0"/>
            <a:ext cx="9144000" cy="6858000"/>
          </a:xfrm>
          <a:prstGeom prst="rect">
            <a:avLst/>
          </a:prstGeom>
          <a:ln>
            <a:solidFill>
              <a:schemeClr val="bg1"/>
            </a:solidFill>
          </a:ln>
          <a:effectLst>
            <a:outerShdw blurRad="292100" dist="139700" dir="2700000" algn="tl" rotWithShape="0">
              <a:srgbClr val="333333">
                <a:alpha val="65000"/>
              </a:srgbClr>
            </a:outerShdw>
          </a:effectLst>
        </p:spPr>
      </p:pic>
      <p:sp>
        <p:nvSpPr>
          <p:cNvPr id="5" name="Rectangle 4"/>
          <p:cNvSpPr/>
          <p:nvPr/>
        </p:nvSpPr>
        <p:spPr>
          <a:xfrm>
            <a:off x="0" y="1295400"/>
            <a:ext cx="9144000" cy="5562600"/>
          </a:xfrm>
          <a:prstGeom prst="rect">
            <a:avLst/>
          </a:prstGeom>
          <a:solidFill>
            <a:schemeClr val="bg1">
              <a:lumMod val="95000"/>
              <a:alpha val="7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0"/>
            <a:ext cx="9144000" cy="1447800"/>
          </a:xfrm>
          <a:prstGeom prst="rect">
            <a:avLst/>
          </a:prstGeom>
          <a:solidFill>
            <a:schemeClr val="tx1">
              <a:lumMod val="95000"/>
              <a:lumOff val="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Title 8"/>
          <p:cNvSpPr>
            <a:spLocks noGrp="1"/>
          </p:cNvSpPr>
          <p:nvPr>
            <p:ph type="title"/>
          </p:nvPr>
        </p:nvSpPr>
        <p:spPr/>
        <p:txBody>
          <a:bodyPr>
            <a:normAutofit fontScale="90000"/>
          </a:bodyPr>
          <a:lstStyle/>
          <a:p>
            <a:pPr>
              <a:defRPr/>
            </a:pPr>
            <a:r>
              <a:rPr lang="en-US" dirty="0" smtClean="0">
                <a:solidFill>
                  <a:schemeClr val="tx2">
                    <a:lumMod val="20000"/>
                    <a:lumOff val="80000"/>
                  </a:schemeClr>
                </a:solidFill>
                <a:latin typeface="Georgia" pitchFamily="18" charset="0"/>
              </a:rPr>
              <a:t>How do teachers promote </a:t>
            </a:r>
            <a:br>
              <a:rPr lang="en-US" dirty="0" smtClean="0">
                <a:solidFill>
                  <a:schemeClr val="tx2">
                    <a:lumMod val="20000"/>
                    <a:lumOff val="80000"/>
                  </a:schemeClr>
                </a:solidFill>
                <a:latin typeface="Georgia" pitchFamily="18" charset="0"/>
              </a:rPr>
            </a:br>
            <a:r>
              <a:rPr lang="en-US" dirty="0" smtClean="0">
                <a:solidFill>
                  <a:schemeClr val="tx2">
                    <a:lumMod val="20000"/>
                    <a:lumOff val="80000"/>
                  </a:schemeClr>
                </a:solidFill>
                <a:latin typeface="Georgia" pitchFamily="18" charset="0"/>
              </a:rPr>
              <a:t>strategic learning?</a:t>
            </a:r>
            <a:endParaRPr lang="en-US" dirty="0">
              <a:solidFill>
                <a:schemeClr val="tx2">
                  <a:lumMod val="20000"/>
                  <a:lumOff val="80000"/>
                </a:schemeClr>
              </a:solidFill>
              <a:latin typeface="Georgia" pitchFamily="18" charset="0"/>
            </a:endParaRPr>
          </a:p>
        </p:txBody>
      </p:sp>
      <p:sp>
        <p:nvSpPr>
          <p:cNvPr id="13" name="Oval 12"/>
          <p:cNvSpPr/>
          <p:nvPr/>
        </p:nvSpPr>
        <p:spPr>
          <a:xfrm>
            <a:off x="2286000" y="1905000"/>
            <a:ext cx="4800600" cy="4343400"/>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effectLst>
                  <a:glow rad="228600">
                    <a:schemeClr val="accent2">
                      <a:satMod val="175000"/>
                      <a:alpha val="40000"/>
                    </a:schemeClr>
                  </a:glow>
                </a:effectLst>
              </a:rPr>
              <a:t>Teaching students </a:t>
            </a:r>
            <a:r>
              <a:rPr lang="en-US" sz="3200" i="1" dirty="0" smtClean="0">
                <a:effectLst>
                  <a:glow rad="228600">
                    <a:schemeClr val="accent2">
                      <a:satMod val="175000"/>
                      <a:alpha val="40000"/>
                    </a:schemeClr>
                  </a:glow>
                </a:effectLst>
              </a:rPr>
              <a:t>what</a:t>
            </a:r>
            <a:r>
              <a:rPr lang="en-US" sz="3200" dirty="0" smtClean="0">
                <a:effectLst>
                  <a:glow rad="228600">
                    <a:schemeClr val="accent2">
                      <a:satMod val="175000"/>
                      <a:alpha val="40000"/>
                    </a:schemeClr>
                  </a:glow>
                </a:effectLst>
              </a:rPr>
              <a:t> a strategy is, </a:t>
            </a:r>
            <a:r>
              <a:rPr lang="en-US" sz="3200" i="1" dirty="0" smtClean="0">
                <a:effectLst>
                  <a:glow rad="228600">
                    <a:schemeClr val="accent2">
                      <a:satMod val="175000"/>
                      <a:alpha val="40000"/>
                    </a:schemeClr>
                  </a:glow>
                </a:effectLst>
              </a:rPr>
              <a:t>how</a:t>
            </a:r>
            <a:r>
              <a:rPr lang="en-US" sz="3200" dirty="0" smtClean="0">
                <a:effectLst>
                  <a:glow rad="228600">
                    <a:schemeClr val="accent2">
                      <a:satMod val="175000"/>
                      <a:alpha val="40000"/>
                    </a:schemeClr>
                  </a:glow>
                </a:effectLst>
              </a:rPr>
              <a:t> to use it, and </a:t>
            </a:r>
            <a:r>
              <a:rPr lang="en-US" sz="3200" i="1" dirty="0" smtClean="0">
                <a:effectLst>
                  <a:glow rad="228600">
                    <a:schemeClr val="accent2">
                      <a:satMod val="175000"/>
                      <a:alpha val="40000"/>
                    </a:schemeClr>
                  </a:glow>
                </a:effectLst>
              </a:rPr>
              <a:t>when</a:t>
            </a:r>
            <a:r>
              <a:rPr lang="en-US" sz="3200" dirty="0" smtClean="0">
                <a:effectLst>
                  <a:glow rad="228600">
                    <a:schemeClr val="accent2">
                      <a:satMod val="175000"/>
                      <a:alpha val="40000"/>
                    </a:schemeClr>
                  </a:glow>
                </a:effectLst>
              </a:rPr>
              <a:t> to use it.</a:t>
            </a:r>
            <a:endParaRPr lang="en-US" sz="3200" dirty="0">
              <a:effectLst>
                <a:glow rad="228600">
                  <a:schemeClr val="accent2">
                    <a:satMod val="175000"/>
                    <a:alpha val="40000"/>
                  </a:schemeClr>
                </a:glow>
              </a:effectLst>
            </a:endParaRPr>
          </a:p>
        </p:txBody>
      </p:sp>
      <p:sp>
        <p:nvSpPr>
          <p:cNvPr id="16" name="TextBox 15"/>
          <p:cNvSpPr txBox="1"/>
          <p:nvPr/>
        </p:nvSpPr>
        <p:spPr>
          <a:xfrm>
            <a:off x="3429000" y="2133600"/>
            <a:ext cx="838200" cy="3939540"/>
          </a:xfrm>
          <a:prstGeom prst="rect">
            <a:avLst/>
          </a:prstGeom>
          <a:noFill/>
        </p:spPr>
        <p:txBody>
          <a:bodyPr wrap="square" rtlCol="0">
            <a:spAutoFit/>
          </a:bodyPr>
          <a:lstStyle/>
          <a:p>
            <a:r>
              <a:rPr lang="en-US" sz="25000" dirty="0" smtClean="0">
                <a:solidFill>
                  <a:srgbClr val="00B050"/>
                </a:solidFill>
                <a:sym typeface="Wingdings 2"/>
              </a:rPr>
              <a:t></a:t>
            </a:r>
            <a:endParaRPr lang="en-US" sz="25000" dirty="0">
              <a:solidFill>
                <a:srgbClr val="00B05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Georgia" pitchFamily="18" charset="0"/>
              </a:rPr>
              <a:t>For learning to be STRATEGIC…</a:t>
            </a:r>
            <a:endParaRPr lang="en-US" dirty="0"/>
          </a:p>
        </p:txBody>
      </p:sp>
      <p:sp>
        <p:nvSpPr>
          <p:cNvPr id="3" name="Content Placeholder 2"/>
          <p:cNvSpPr>
            <a:spLocks noGrp="1"/>
          </p:cNvSpPr>
          <p:nvPr>
            <p:ph idx="1"/>
          </p:nvPr>
        </p:nvSpPr>
        <p:spPr/>
        <p:txBody>
          <a:bodyPr>
            <a:normAutofit fontScale="85000" lnSpcReduction="20000"/>
          </a:bodyPr>
          <a:lstStyle/>
          <a:p>
            <a:pPr>
              <a:buFont typeface="Wingdings 2"/>
              <a:buChar char="?"/>
            </a:pPr>
            <a:r>
              <a:rPr lang="en-US" dirty="0" smtClean="0">
                <a:latin typeface="Byington" pitchFamily="2" charset="0"/>
                <a:cs typeface="Times New Roman" pitchFamily="18" charset="0"/>
              </a:rPr>
              <a:t>Students must have </a:t>
            </a:r>
            <a:r>
              <a:rPr lang="en-US" dirty="0" smtClean="0">
                <a:solidFill>
                  <a:srgbClr val="FF0000"/>
                </a:solidFill>
                <a:latin typeface="Byington" pitchFamily="2" charset="0"/>
                <a:cs typeface="Times New Roman" pitchFamily="18" charset="0"/>
              </a:rPr>
              <a:t>DECLARATIVE</a:t>
            </a:r>
            <a:r>
              <a:rPr lang="en-US" dirty="0" smtClean="0">
                <a:latin typeface="Byington" pitchFamily="2" charset="0"/>
                <a:cs typeface="Times New Roman" pitchFamily="18" charset="0"/>
              </a:rPr>
              <a:t> knowledge </a:t>
            </a:r>
            <a:r>
              <a:rPr lang="en-US" i="1" dirty="0" smtClean="0">
                <a:solidFill>
                  <a:srgbClr val="0070C0"/>
                </a:solidFill>
                <a:latin typeface="Byington" pitchFamily="2" charset="0"/>
                <a:cs typeface="Times New Roman" pitchFamily="18" charset="0"/>
              </a:rPr>
              <a:t>(what is the strategy?)</a:t>
            </a:r>
          </a:p>
          <a:p>
            <a:pPr>
              <a:buNone/>
            </a:pPr>
            <a:endParaRPr lang="en-US" dirty="0" smtClean="0">
              <a:latin typeface="Byington" pitchFamily="2" charset="0"/>
              <a:cs typeface="Times New Roman" pitchFamily="18" charset="0"/>
            </a:endParaRPr>
          </a:p>
          <a:p>
            <a:pPr>
              <a:buFont typeface="Wingdings 2"/>
              <a:buChar char="?"/>
            </a:pPr>
            <a:r>
              <a:rPr lang="en-US" dirty="0" smtClean="0">
                <a:latin typeface="Byington" pitchFamily="2" charset="0"/>
                <a:cs typeface="Times New Roman" pitchFamily="18" charset="0"/>
              </a:rPr>
              <a:t>Students must have </a:t>
            </a:r>
            <a:r>
              <a:rPr lang="en-US" dirty="0" smtClean="0">
                <a:solidFill>
                  <a:srgbClr val="FF0000"/>
                </a:solidFill>
                <a:latin typeface="Byington" pitchFamily="2" charset="0"/>
                <a:cs typeface="Times New Roman" pitchFamily="18" charset="0"/>
              </a:rPr>
              <a:t>PROCEDURAL</a:t>
            </a:r>
            <a:r>
              <a:rPr lang="en-US" dirty="0" smtClean="0">
                <a:latin typeface="Byington" pitchFamily="2" charset="0"/>
                <a:cs typeface="Times New Roman" pitchFamily="18" charset="0"/>
              </a:rPr>
              <a:t> knowledge </a:t>
            </a:r>
            <a:r>
              <a:rPr lang="en-US" i="1" dirty="0" smtClean="0">
                <a:solidFill>
                  <a:srgbClr val="0070C0"/>
                </a:solidFill>
                <a:latin typeface="Byington" pitchFamily="2" charset="0"/>
                <a:cs typeface="Times New Roman" pitchFamily="18" charset="0"/>
              </a:rPr>
              <a:t>(how do I use that strategy?)</a:t>
            </a:r>
          </a:p>
          <a:p>
            <a:pPr>
              <a:buNone/>
            </a:pPr>
            <a:endParaRPr lang="en-US" dirty="0" smtClean="0">
              <a:latin typeface="Byington" pitchFamily="2" charset="0"/>
              <a:cs typeface="Times New Roman" pitchFamily="18" charset="0"/>
              <a:sym typeface="Wingdings 2"/>
            </a:endParaRPr>
          </a:p>
          <a:p>
            <a:pPr>
              <a:buNone/>
            </a:pPr>
            <a:r>
              <a:rPr lang="en-US" dirty="0" smtClean="0">
                <a:latin typeface="Byington" pitchFamily="2" charset="0"/>
                <a:cs typeface="Times New Roman" pitchFamily="18" charset="0"/>
                <a:sym typeface="Wingdings 2"/>
              </a:rPr>
              <a:t> </a:t>
            </a:r>
            <a:r>
              <a:rPr lang="en-US" dirty="0" smtClean="0">
                <a:latin typeface="Byington" pitchFamily="2" charset="0"/>
                <a:cs typeface="Times New Roman" pitchFamily="18" charset="0"/>
              </a:rPr>
              <a:t>Students must have </a:t>
            </a:r>
            <a:r>
              <a:rPr lang="en-US" dirty="0" smtClean="0">
                <a:solidFill>
                  <a:srgbClr val="FF0000"/>
                </a:solidFill>
                <a:latin typeface="Byington" pitchFamily="2" charset="0"/>
                <a:cs typeface="Times New Roman" pitchFamily="18" charset="0"/>
              </a:rPr>
              <a:t>CONDITIONAL</a:t>
            </a:r>
            <a:r>
              <a:rPr lang="en-US" dirty="0" smtClean="0">
                <a:latin typeface="Byington" pitchFamily="2" charset="0"/>
                <a:cs typeface="Times New Roman" pitchFamily="18" charset="0"/>
              </a:rPr>
              <a:t> knowledge </a:t>
            </a:r>
            <a:r>
              <a:rPr lang="en-US" i="1" dirty="0" smtClean="0">
                <a:solidFill>
                  <a:srgbClr val="0070C0"/>
                </a:solidFill>
                <a:latin typeface="Byington" pitchFamily="2" charset="0"/>
                <a:cs typeface="Times New Roman" pitchFamily="18" charset="0"/>
              </a:rPr>
              <a:t>(when might I use this strategy?)</a:t>
            </a:r>
          </a:p>
          <a:p>
            <a:pPr>
              <a:buNone/>
            </a:pPr>
            <a:endParaRPr lang="en-US" dirty="0" smtClean="0">
              <a:cs typeface="Times New Roman" pitchFamily="18" charset="0"/>
            </a:endParaRPr>
          </a:p>
          <a:p>
            <a:pPr algn="ctr">
              <a:buNone/>
            </a:pPr>
            <a:r>
              <a:rPr lang="en-US" sz="4400" dirty="0" smtClean="0">
                <a:solidFill>
                  <a:srgbClr val="FF0000"/>
                </a:solidFill>
                <a:cs typeface="Times New Roman" pitchFamily="18" charset="0"/>
              </a:rPr>
              <a:t>So what’s the difference in a TEACHING strategy and a LEARNING strategy?</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a:stretch>
            <a:fillRect/>
          </a:stretch>
        </p:blipFill>
        <p:spPr bwMode="auto">
          <a:xfrm>
            <a:off x="1833562" y="1858169"/>
            <a:ext cx="5476875" cy="4010025"/>
          </a:xfrm>
          <a:prstGeom prst="rect">
            <a:avLst/>
          </a:prstGeom>
          <a:noFill/>
          <a:ln w="9525">
            <a:noFill/>
            <a:miter lim="800000"/>
            <a:headEnd/>
            <a:tailEnd/>
          </a:ln>
        </p:spPr>
      </p:pic>
      <p:pic>
        <p:nvPicPr>
          <p:cNvPr id="5" name="Picture 4"/>
          <p:cNvPicPr/>
          <p:nvPr/>
        </p:nvPicPr>
        <p:blipFill>
          <a:blip r:embed="rId3" cstate="print"/>
          <a:srcRect/>
          <a:stretch>
            <a:fillRect/>
          </a:stretch>
        </p:blipFill>
        <p:spPr bwMode="auto">
          <a:xfrm>
            <a:off x="1295400" y="1143000"/>
            <a:ext cx="6438900" cy="4967287"/>
          </a:xfrm>
          <a:prstGeom prst="rect">
            <a:avLst/>
          </a:prstGeom>
          <a:noFill/>
          <a:ln w="9525">
            <a:noFill/>
            <a:miter lim="800000"/>
            <a:headEnd/>
            <a:tailEnd/>
          </a:ln>
        </p:spPr>
      </p:pic>
      <p:sp>
        <p:nvSpPr>
          <p:cNvPr id="6" name="Title 5"/>
          <p:cNvSpPr>
            <a:spLocks noGrp="1"/>
          </p:cNvSpPr>
          <p:nvPr>
            <p:ph type="title"/>
          </p:nvPr>
        </p:nvSpPr>
        <p:spPr/>
        <p:txBody>
          <a:bodyPr/>
          <a:lstStyle/>
          <a:p>
            <a:r>
              <a:rPr lang="en-US" dirty="0" smtClean="0"/>
              <a:t>The Inquiry Wheel</a:t>
            </a:r>
            <a:endParaRPr lang="en-US" dirty="0"/>
          </a:p>
        </p:txBody>
      </p:sp>
      <p:sp>
        <p:nvSpPr>
          <p:cNvPr id="7" name="TextBox 6"/>
          <p:cNvSpPr txBox="1"/>
          <p:nvPr/>
        </p:nvSpPr>
        <p:spPr>
          <a:xfrm>
            <a:off x="457200" y="6248400"/>
            <a:ext cx="7315200" cy="523220"/>
          </a:xfrm>
          <a:prstGeom prst="rect">
            <a:avLst/>
          </a:prstGeom>
          <a:noFill/>
        </p:spPr>
        <p:txBody>
          <a:bodyPr wrap="square" rtlCol="0">
            <a:spAutoFit/>
          </a:bodyPr>
          <a:lstStyle/>
          <a:p>
            <a:r>
              <a:rPr lang="en-US" sz="1400" dirty="0"/>
              <a:t>Robinson. </a:t>
            </a:r>
            <a:r>
              <a:rPr lang="en-US" sz="1400" i="1" dirty="0"/>
              <a:t>J. Chem. Ed. </a:t>
            </a:r>
            <a:r>
              <a:rPr lang="en-US" sz="1400" b="1" dirty="0"/>
              <a:t>2004</a:t>
            </a:r>
            <a:r>
              <a:rPr lang="en-US" sz="1400" dirty="0"/>
              <a:t>, </a:t>
            </a:r>
            <a:r>
              <a:rPr lang="en-US" sz="1400" i="1" dirty="0"/>
              <a:t>81</a:t>
            </a:r>
            <a:r>
              <a:rPr lang="en-US" sz="1400" dirty="0"/>
              <a:t>, 791</a:t>
            </a:r>
          </a:p>
          <a:p>
            <a:r>
              <a:rPr lang="en-US" sz="1400" dirty="0"/>
              <a:t>http://www.ed.psu.edu/CI/Journals/2002aets/f3_reiff_harwood_p.rtf</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Literacy Standards</a:t>
            </a:r>
            <a:endParaRPr lang="en-US" dirty="0"/>
          </a:p>
        </p:txBody>
      </p:sp>
      <p:pic>
        <p:nvPicPr>
          <p:cNvPr id="4098" name="Picture 2"/>
          <p:cNvPicPr>
            <a:picLocks noGrp="1" noChangeAspect="1" noChangeArrowheads="1"/>
          </p:cNvPicPr>
          <p:nvPr>
            <p:ph idx="1"/>
          </p:nvPr>
        </p:nvPicPr>
        <p:blipFill>
          <a:blip r:embed="rId2" cstate="print"/>
          <a:srcRect l="12287" t="23571" r="9593" b="7401"/>
          <a:stretch>
            <a:fillRect/>
          </a:stretch>
        </p:blipFill>
        <p:spPr bwMode="auto">
          <a:xfrm>
            <a:off x="609600" y="1219200"/>
            <a:ext cx="7976839" cy="563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cstate="print"/>
          <a:srcRect l="12122" t="21887" r="9758" b="5717"/>
          <a:stretch>
            <a:fillRect/>
          </a:stretch>
        </p:blipFill>
        <p:spPr bwMode="auto">
          <a:xfrm>
            <a:off x="0" y="1"/>
            <a:ext cx="9144000" cy="68645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srcRect l="10940" t="21887" r="10940" b="7401"/>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cstate="print"/>
          <a:srcRect l="9593" t="20203" r="2859" b="5717"/>
          <a:stretch>
            <a:fillRect/>
          </a:stretch>
        </p:blipFill>
        <p:spPr bwMode="auto">
          <a:xfrm>
            <a:off x="533400" y="381000"/>
            <a:ext cx="8153400" cy="5394960"/>
          </a:xfrm>
          <a:prstGeom prst="rect">
            <a:avLst/>
          </a:prstGeom>
          <a:noFill/>
          <a:ln w="9525">
            <a:noFill/>
            <a:miter lim="800000"/>
            <a:headEnd/>
            <a:tailEnd/>
          </a:ln>
        </p:spPr>
      </p:pic>
      <p:sp>
        <p:nvSpPr>
          <p:cNvPr id="6" name="TextBox 5"/>
          <p:cNvSpPr txBox="1"/>
          <p:nvPr/>
        </p:nvSpPr>
        <p:spPr>
          <a:xfrm>
            <a:off x="533400" y="5867400"/>
            <a:ext cx="8077200" cy="738664"/>
          </a:xfrm>
          <a:prstGeom prst="rect">
            <a:avLst/>
          </a:prstGeom>
          <a:noFill/>
        </p:spPr>
        <p:txBody>
          <a:bodyPr wrap="square" rtlCol="0">
            <a:spAutoFit/>
          </a:bodyPr>
          <a:lstStyle/>
          <a:p>
            <a:r>
              <a:rPr lang="en-US" sz="1400" dirty="0" err="1" smtClean="0"/>
              <a:t>Bybee</a:t>
            </a:r>
            <a:r>
              <a:rPr lang="en-US" sz="1400" dirty="0" smtClean="0"/>
              <a:t>, R.W., Taylor, J.A., Gardner, A., Van </a:t>
            </a:r>
            <a:r>
              <a:rPr lang="en-US" sz="1400" dirty="0" err="1" smtClean="0"/>
              <a:t>Scotter</a:t>
            </a:r>
            <a:r>
              <a:rPr lang="en-US" sz="1400" dirty="0" smtClean="0"/>
              <a:t>, P., Powell, J.C., Westbrook, A., and </a:t>
            </a:r>
            <a:r>
              <a:rPr lang="en-US" sz="1400" dirty="0" err="1" smtClean="0"/>
              <a:t>Landes</a:t>
            </a:r>
            <a:r>
              <a:rPr lang="en-US" sz="1400" dirty="0" smtClean="0"/>
              <a:t>, N. (2006).  </a:t>
            </a:r>
            <a:r>
              <a:rPr lang="en-US" sz="1400" i="1" dirty="0" smtClean="0"/>
              <a:t>The </a:t>
            </a:r>
            <a:br>
              <a:rPr lang="en-US" sz="1400" i="1" dirty="0" smtClean="0"/>
            </a:br>
            <a:r>
              <a:rPr lang="en-US" sz="1400" i="1" dirty="0" smtClean="0"/>
              <a:t>	BCSC 5E Instructional Model:  Origins and Effectiveness, A Report Prepared for the Office of </a:t>
            </a:r>
            <a:br>
              <a:rPr lang="en-US" sz="1400" i="1" dirty="0" smtClean="0"/>
            </a:br>
            <a:r>
              <a:rPr lang="en-US" sz="1400" i="1" dirty="0" smtClean="0"/>
              <a:t>	Science Education National Institutes of Health</a:t>
            </a:r>
            <a:r>
              <a:rPr lang="en-US" sz="1400" dirty="0" smtClean="0"/>
              <a:t>, Colorado Springs: BSCS.</a:t>
            </a:r>
            <a:endParaRPr lang="en-US" sz="1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nvPr>
        </p:nvPicPr>
        <p:blipFill>
          <a:blip r:embed="rId2" cstate="print"/>
          <a:srcRect l="17674" t="26938" r="13634" b="9085"/>
          <a:stretch>
            <a:fillRect/>
          </a:stretch>
        </p:blipFill>
        <p:spPr bwMode="auto">
          <a:xfrm>
            <a:off x="838201" y="425824"/>
            <a:ext cx="7912768" cy="5441576"/>
          </a:xfrm>
          <a:prstGeom prst="rect">
            <a:avLst/>
          </a:prstGeom>
          <a:noFill/>
          <a:ln w="9525">
            <a:noFill/>
            <a:miter lim="800000"/>
            <a:headEnd/>
            <a:tailEnd/>
          </a:ln>
        </p:spPr>
      </p:pic>
      <p:sp>
        <p:nvSpPr>
          <p:cNvPr id="5" name="TextBox 4"/>
          <p:cNvSpPr txBox="1"/>
          <p:nvPr/>
        </p:nvSpPr>
        <p:spPr>
          <a:xfrm>
            <a:off x="1066800" y="5934670"/>
            <a:ext cx="7239000" cy="923330"/>
          </a:xfrm>
          <a:prstGeom prst="rect">
            <a:avLst/>
          </a:prstGeom>
          <a:noFill/>
        </p:spPr>
        <p:txBody>
          <a:bodyPr wrap="square" rtlCol="0">
            <a:spAutoFit/>
          </a:bodyPr>
          <a:lstStyle/>
          <a:p>
            <a:r>
              <a:rPr lang="en-US" sz="1200" dirty="0" err="1" smtClean="0"/>
              <a:t>Bybee</a:t>
            </a:r>
            <a:r>
              <a:rPr lang="en-US" sz="1200" dirty="0" smtClean="0"/>
              <a:t>, R.W., Taylor, J.A., Gardner, A., Van </a:t>
            </a:r>
            <a:r>
              <a:rPr lang="en-US" sz="1200" dirty="0" err="1" smtClean="0"/>
              <a:t>Scotter</a:t>
            </a:r>
            <a:r>
              <a:rPr lang="en-US" sz="1200" dirty="0" smtClean="0"/>
              <a:t>, P., Powell, J.C., Westbrook, A., and </a:t>
            </a:r>
            <a:r>
              <a:rPr lang="en-US" sz="1200" dirty="0" err="1" smtClean="0"/>
              <a:t>Landes</a:t>
            </a:r>
            <a:r>
              <a:rPr lang="en-US" sz="1200" dirty="0" smtClean="0"/>
              <a:t>, N. (2006).  </a:t>
            </a:r>
            <a:r>
              <a:rPr lang="en-US" sz="1200" i="1" dirty="0" smtClean="0"/>
              <a:t>The </a:t>
            </a:r>
            <a:br>
              <a:rPr lang="en-US" sz="1200" i="1" dirty="0" smtClean="0"/>
            </a:br>
            <a:r>
              <a:rPr lang="en-US" sz="1200" i="1" dirty="0" smtClean="0"/>
              <a:t>	BCSC 5E Instructional Model:  Origins and Effectiveness, A Report Prepared for the Office of </a:t>
            </a:r>
            <a:br>
              <a:rPr lang="en-US" sz="1200" i="1" dirty="0" smtClean="0"/>
            </a:br>
            <a:r>
              <a:rPr lang="en-US" sz="1200" i="1" dirty="0" smtClean="0"/>
              <a:t>	Science Education National Institutes of Health</a:t>
            </a:r>
            <a:r>
              <a:rPr lang="en-US" sz="1200" dirty="0" smtClean="0"/>
              <a:t>, Colorado Springs: BSCS.</a:t>
            </a:r>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Reading Standard 1</a:t>
            </a:r>
            <a:endParaRPr lang="en-US" dirty="0">
              <a:solidFill>
                <a:srgbClr val="FF0000"/>
              </a:solidFill>
            </a:endParaRPr>
          </a:p>
        </p:txBody>
      </p:sp>
      <p:sp>
        <p:nvSpPr>
          <p:cNvPr id="3" name="Content Placeholder 2"/>
          <p:cNvSpPr>
            <a:spLocks noGrp="1"/>
          </p:cNvSpPr>
          <p:nvPr>
            <p:ph idx="1"/>
          </p:nvPr>
        </p:nvSpPr>
        <p:spPr/>
        <p:txBody>
          <a:bodyPr/>
          <a:lstStyle/>
          <a:p>
            <a:pPr>
              <a:buNone/>
            </a:pPr>
            <a:r>
              <a:rPr lang="en-US" i="1" dirty="0" smtClean="0">
                <a:solidFill>
                  <a:srgbClr val="FF0000"/>
                </a:solidFill>
              </a:rPr>
              <a:t>Cite specific textual evidence to support analysis of science and technical texts.</a:t>
            </a:r>
          </a:p>
          <a:p>
            <a:r>
              <a:rPr lang="en-US" dirty="0" smtClean="0"/>
              <a:t>Connection to Science:</a:t>
            </a:r>
          </a:p>
          <a:p>
            <a:pPr lvl="1"/>
            <a:r>
              <a:rPr lang="en-US" dirty="0" smtClean="0"/>
              <a:t>Defining the Problem</a:t>
            </a:r>
          </a:p>
          <a:p>
            <a:pPr lvl="1"/>
            <a:r>
              <a:rPr lang="en-US" dirty="0" smtClean="0"/>
              <a:t>Investigating the Known</a:t>
            </a:r>
          </a:p>
          <a:p>
            <a:pPr lvl="1"/>
            <a:r>
              <a:rPr lang="en-US" dirty="0" smtClean="0"/>
              <a:t>Interpreting the Results</a:t>
            </a:r>
          </a:p>
          <a:p>
            <a:pPr lvl="1"/>
            <a:r>
              <a:rPr lang="en-US" dirty="0" smtClean="0"/>
              <a:t>Reflecting on the Findings</a:t>
            </a:r>
            <a:endParaRPr lang="en-US" dirty="0"/>
          </a:p>
        </p:txBody>
      </p:sp>
      <p:sp>
        <p:nvSpPr>
          <p:cNvPr id="4" name="Rounded Rectangle 3"/>
          <p:cNvSpPr/>
          <p:nvPr/>
        </p:nvSpPr>
        <p:spPr>
          <a:xfrm>
            <a:off x="5410200" y="2667000"/>
            <a:ext cx="2514600" cy="609600"/>
          </a:xfrm>
          <a:prstGeom prst="roundRect">
            <a:avLst/>
          </a:prstGeom>
          <a:solidFill>
            <a:schemeClr val="accent6">
              <a:lumMod val="75000"/>
            </a:schemeClr>
          </a:solidFill>
          <a:ln w="381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Engagement</a:t>
            </a:r>
            <a:endParaRPr lang="en-US" dirty="0"/>
          </a:p>
        </p:txBody>
      </p:sp>
      <p:sp>
        <p:nvSpPr>
          <p:cNvPr id="5" name="Rounded Rectangle 4"/>
          <p:cNvSpPr/>
          <p:nvPr/>
        </p:nvSpPr>
        <p:spPr>
          <a:xfrm>
            <a:off x="5867400" y="3429000"/>
            <a:ext cx="2514600" cy="609600"/>
          </a:xfrm>
          <a:prstGeom prst="roundRect">
            <a:avLst/>
          </a:prstGeom>
          <a:solidFill>
            <a:schemeClr val="accent6">
              <a:lumMod val="75000"/>
            </a:schemeClr>
          </a:solidFill>
          <a:ln w="381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Exploration</a:t>
            </a:r>
            <a:endParaRPr lang="en-US" dirty="0"/>
          </a:p>
        </p:txBody>
      </p:sp>
      <p:sp>
        <p:nvSpPr>
          <p:cNvPr id="6" name="Rounded Rectangle 5"/>
          <p:cNvSpPr/>
          <p:nvPr/>
        </p:nvSpPr>
        <p:spPr>
          <a:xfrm>
            <a:off x="5410200" y="5105400"/>
            <a:ext cx="2514600" cy="609600"/>
          </a:xfrm>
          <a:prstGeom prst="roundRect">
            <a:avLst/>
          </a:prstGeom>
          <a:solidFill>
            <a:schemeClr val="accent6">
              <a:lumMod val="75000"/>
            </a:schemeClr>
          </a:solidFill>
          <a:ln w="381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Explanation</a:t>
            </a:r>
            <a:endParaRPr lang="en-US" dirty="0"/>
          </a:p>
        </p:txBody>
      </p:sp>
      <p:sp>
        <p:nvSpPr>
          <p:cNvPr id="7" name="Rounded Rectangle 6"/>
          <p:cNvSpPr/>
          <p:nvPr/>
        </p:nvSpPr>
        <p:spPr>
          <a:xfrm>
            <a:off x="5867400" y="4267200"/>
            <a:ext cx="2514600" cy="609600"/>
          </a:xfrm>
          <a:prstGeom prst="roundRect">
            <a:avLst/>
          </a:prstGeom>
          <a:solidFill>
            <a:schemeClr val="accent6">
              <a:lumMod val="75000"/>
            </a:schemeClr>
          </a:solidFill>
          <a:ln w="381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Elaboration</a:t>
            </a:r>
            <a:endParaRPr lang="en-US" dirty="0"/>
          </a:p>
        </p:txBody>
      </p:sp>
      <p:cxnSp>
        <p:nvCxnSpPr>
          <p:cNvPr id="9" name="Straight Arrow Connector 8"/>
          <p:cNvCxnSpPr>
            <a:stCxn id="4" idx="1"/>
          </p:cNvCxnSpPr>
          <p:nvPr/>
        </p:nvCxnSpPr>
        <p:spPr>
          <a:xfrm rot="10800000" flipV="1">
            <a:off x="4267200" y="2971800"/>
            <a:ext cx="1143000" cy="457200"/>
          </a:xfrm>
          <a:prstGeom prst="straightConnector1">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0800000" flipV="1">
            <a:off x="4724400" y="3581400"/>
            <a:ext cx="1143000" cy="457200"/>
          </a:xfrm>
          <a:prstGeom prst="straightConnector1">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10800000">
            <a:off x="4724400" y="4572000"/>
            <a:ext cx="1143000" cy="1588"/>
          </a:xfrm>
          <a:prstGeom prst="straightConnector1">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0800000">
            <a:off x="4572000" y="5257800"/>
            <a:ext cx="838200" cy="381000"/>
          </a:xfrm>
          <a:prstGeom prst="straightConnector1">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408.jpg"/>
          <p:cNvPicPr>
            <a:picLocks noChangeAspect="1"/>
          </p:cNvPicPr>
          <p:nvPr/>
        </p:nvPicPr>
        <p:blipFill>
          <a:blip r:embed="rId2" cstate="print"/>
          <a:stretch>
            <a:fillRect/>
          </a:stretch>
        </p:blipFill>
        <p:spPr>
          <a:xfrm>
            <a:off x="1066800" y="0"/>
            <a:ext cx="6781800" cy="68580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1"/>
            <a:ext cx="9144000" cy="6858000"/>
          </a:xfrm>
          <a:prstGeom prst="rect">
            <a:avLst/>
          </a:prstGeom>
          <a:noFill/>
          <a:ln w="9525">
            <a:noFill/>
            <a:miter lim="800000"/>
            <a:headEnd/>
            <a:tailEnd/>
          </a:ln>
        </p:spPr>
      </p:pic>
      <p:sp>
        <p:nvSpPr>
          <p:cNvPr id="2" name="Title 1"/>
          <p:cNvSpPr>
            <a:spLocks noGrp="1"/>
          </p:cNvSpPr>
          <p:nvPr>
            <p:ph type="ctrTitle"/>
          </p:nvPr>
        </p:nvSpPr>
        <p:spPr>
          <a:xfrm>
            <a:off x="762000" y="1447800"/>
            <a:ext cx="7772400" cy="1470025"/>
          </a:xfrm>
        </p:spPr>
        <p:txBody>
          <a:bodyPr>
            <a:noAutofit/>
          </a:bodyPr>
          <a:lstStyle/>
          <a:p>
            <a:r>
              <a:rPr lang="en-US" sz="6500" b="1" dirty="0" smtClean="0"/>
              <a:t>Implementing Common Core </a:t>
            </a:r>
            <a:r>
              <a:rPr lang="en-US" sz="6500" b="1" dirty="0" smtClean="0">
                <a:solidFill>
                  <a:srgbClr val="C00000"/>
                </a:solidFill>
                <a:effectLst>
                  <a:outerShdw blurRad="38100" dist="38100" dir="2700000" algn="tl">
                    <a:srgbClr val="000000">
                      <a:alpha val="43137"/>
                    </a:srgbClr>
                  </a:outerShdw>
                </a:effectLst>
              </a:rPr>
              <a:t>Literacy Standards</a:t>
            </a:r>
            <a:r>
              <a:rPr lang="en-US" sz="6500" b="1" dirty="0" smtClean="0"/>
              <a:t> in a </a:t>
            </a:r>
            <a:r>
              <a:rPr lang="en-US" sz="6500" b="1" dirty="0" smtClean="0">
                <a:solidFill>
                  <a:schemeClr val="accent2">
                    <a:lumMod val="60000"/>
                    <a:lumOff val="40000"/>
                  </a:schemeClr>
                </a:solidFill>
                <a:effectLst>
                  <a:outerShdw blurRad="38100" dist="38100" dir="2700000" algn="tl">
                    <a:srgbClr val="000000">
                      <a:alpha val="43137"/>
                    </a:srgbClr>
                  </a:outerShdw>
                </a:effectLst>
              </a:rPr>
              <a:t>Science</a:t>
            </a:r>
            <a:r>
              <a:rPr lang="en-US" sz="6500" b="1" dirty="0" smtClean="0">
                <a:effectLst>
                  <a:outerShdw blurRad="38100" dist="38100" dir="2700000" algn="tl">
                    <a:srgbClr val="000000">
                      <a:alpha val="43137"/>
                    </a:srgbClr>
                  </a:outerShdw>
                </a:effectLst>
              </a:rPr>
              <a:t> </a:t>
            </a:r>
            <a:r>
              <a:rPr lang="en-US" sz="6500" b="1" dirty="0" smtClean="0"/>
              <a:t>Classroom</a:t>
            </a:r>
            <a:endParaRPr lang="en-US" sz="6500" b="1" dirty="0"/>
          </a:p>
        </p:txBody>
      </p:sp>
      <p:sp>
        <p:nvSpPr>
          <p:cNvPr id="4" name="TextBox 3"/>
          <p:cNvSpPr txBox="1"/>
          <p:nvPr/>
        </p:nvSpPr>
        <p:spPr>
          <a:xfrm>
            <a:off x="304800" y="5029200"/>
            <a:ext cx="4343400" cy="1292662"/>
          </a:xfrm>
          <a:prstGeom prst="rect">
            <a:avLst/>
          </a:prstGeom>
          <a:noFill/>
        </p:spPr>
        <p:txBody>
          <a:bodyPr wrap="square" rtlCol="0">
            <a:spAutoFit/>
          </a:bodyPr>
          <a:lstStyle/>
          <a:p>
            <a:r>
              <a:rPr lang="en-US" sz="2400" b="1" dirty="0" smtClean="0"/>
              <a:t>AMLE Annual Conference</a:t>
            </a:r>
          </a:p>
          <a:p>
            <a:r>
              <a:rPr lang="en-US" dirty="0" smtClean="0"/>
              <a:t>November 11, 2011</a:t>
            </a:r>
          </a:p>
          <a:p>
            <a:r>
              <a:rPr lang="en-US" dirty="0" smtClean="0"/>
              <a:t>Dr. Ginni Fair, Eastern Kentucky University</a:t>
            </a:r>
          </a:p>
          <a:p>
            <a:r>
              <a:rPr lang="en-US" dirty="0" smtClean="0"/>
              <a:t>Mr. Jason Fair, Clark Middle School</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mg420.jpg"/>
          <p:cNvPicPr>
            <a:picLocks noGrp="1" noChangeAspect="1"/>
          </p:cNvPicPr>
          <p:nvPr>
            <p:ph idx="1"/>
          </p:nvPr>
        </p:nvPicPr>
        <p:blipFill>
          <a:blip r:embed="rId2" cstate="print"/>
          <a:stretch>
            <a:fillRect/>
          </a:stretch>
        </p:blipFill>
        <p:spPr>
          <a:xfrm>
            <a:off x="1330832" y="0"/>
            <a:ext cx="6746368" cy="6860358"/>
          </a:xfrm>
          <a:prstGeom prst="rect">
            <a:avLst/>
          </a:prstGeom>
        </p:spPr>
      </p:pic>
      <p:sp>
        <p:nvSpPr>
          <p:cNvPr id="5" name="Rectangle 4"/>
          <p:cNvSpPr/>
          <p:nvPr/>
        </p:nvSpPr>
        <p:spPr>
          <a:xfrm>
            <a:off x="2819400" y="0"/>
            <a:ext cx="1295400" cy="2286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img421.jpg"/>
          <p:cNvPicPr>
            <a:picLocks noGrp="1" noChangeAspect="1"/>
          </p:cNvPicPr>
          <p:nvPr>
            <p:ph idx="1"/>
          </p:nvPr>
        </p:nvPicPr>
        <p:blipFill>
          <a:blip r:embed="rId2" cstate="print"/>
          <a:stretch>
            <a:fillRect/>
          </a:stretch>
        </p:blipFill>
        <p:spPr>
          <a:xfrm>
            <a:off x="987506" y="0"/>
            <a:ext cx="6861094" cy="6819659"/>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Reading Standard 2</a:t>
            </a:r>
            <a:endParaRPr lang="en-US" dirty="0">
              <a:solidFill>
                <a:srgbClr val="FF0000"/>
              </a:solidFill>
            </a:endParaRPr>
          </a:p>
        </p:txBody>
      </p:sp>
      <p:sp>
        <p:nvSpPr>
          <p:cNvPr id="3" name="Content Placeholder 2"/>
          <p:cNvSpPr>
            <a:spLocks noGrp="1"/>
          </p:cNvSpPr>
          <p:nvPr>
            <p:ph idx="1"/>
          </p:nvPr>
        </p:nvSpPr>
        <p:spPr/>
        <p:txBody>
          <a:bodyPr>
            <a:normAutofit fontScale="92500" lnSpcReduction="10000"/>
          </a:bodyPr>
          <a:lstStyle/>
          <a:p>
            <a:pPr>
              <a:buNone/>
            </a:pPr>
            <a:r>
              <a:rPr lang="en-US" i="1" dirty="0" smtClean="0">
                <a:solidFill>
                  <a:srgbClr val="FF0000"/>
                </a:solidFill>
              </a:rPr>
              <a:t>Determine the central ideas or conclusions of a text; provide an accurate summary of the text distinct from prior knowledge or opinions.</a:t>
            </a:r>
          </a:p>
          <a:p>
            <a:r>
              <a:rPr lang="en-US" dirty="0" smtClean="0"/>
              <a:t>Connection to Science:</a:t>
            </a:r>
          </a:p>
          <a:p>
            <a:pPr lvl="1"/>
            <a:r>
              <a:rPr lang="en-US" dirty="0" smtClean="0"/>
              <a:t>Observing</a:t>
            </a:r>
          </a:p>
          <a:p>
            <a:pPr lvl="1"/>
            <a:r>
              <a:rPr lang="en-US" dirty="0" smtClean="0"/>
              <a:t>Defining the Problem</a:t>
            </a:r>
          </a:p>
          <a:p>
            <a:pPr lvl="1"/>
            <a:r>
              <a:rPr lang="en-US" dirty="0" smtClean="0"/>
              <a:t>Investigating the Known</a:t>
            </a:r>
          </a:p>
          <a:p>
            <a:pPr lvl="1"/>
            <a:r>
              <a:rPr lang="en-US" dirty="0" smtClean="0"/>
              <a:t>Articulating the Expectation</a:t>
            </a:r>
          </a:p>
          <a:p>
            <a:pPr lvl="1"/>
            <a:r>
              <a:rPr lang="en-US" dirty="0" smtClean="0"/>
              <a:t>Interpreting the Results</a:t>
            </a:r>
          </a:p>
          <a:p>
            <a:pPr lvl="1"/>
            <a:r>
              <a:rPr lang="en-US" dirty="0" smtClean="0"/>
              <a:t>Reflecting on the Findings</a:t>
            </a:r>
            <a:endParaRPr lang="en-US" dirty="0"/>
          </a:p>
        </p:txBody>
      </p:sp>
      <p:sp>
        <p:nvSpPr>
          <p:cNvPr id="4" name="Rounded Rectangle 3"/>
          <p:cNvSpPr/>
          <p:nvPr/>
        </p:nvSpPr>
        <p:spPr>
          <a:xfrm>
            <a:off x="5486400" y="2971800"/>
            <a:ext cx="2514600" cy="609600"/>
          </a:xfrm>
          <a:prstGeom prst="roundRect">
            <a:avLst/>
          </a:prstGeom>
          <a:solidFill>
            <a:schemeClr val="accent6">
              <a:lumMod val="75000"/>
            </a:schemeClr>
          </a:solidFill>
          <a:ln w="381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Engagement</a:t>
            </a:r>
            <a:endParaRPr lang="en-US" dirty="0"/>
          </a:p>
        </p:txBody>
      </p:sp>
      <p:sp>
        <p:nvSpPr>
          <p:cNvPr id="5" name="Rounded Rectangle 4"/>
          <p:cNvSpPr/>
          <p:nvPr/>
        </p:nvSpPr>
        <p:spPr>
          <a:xfrm>
            <a:off x="5943600" y="3886200"/>
            <a:ext cx="2514600" cy="609600"/>
          </a:xfrm>
          <a:prstGeom prst="roundRect">
            <a:avLst/>
          </a:prstGeom>
          <a:solidFill>
            <a:schemeClr val="accent6">
              <a:lumMod val="75000"/>
            </a:schemeClr>
          </a:solidFill>
          <a:ln w="381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Exploration</a:t>
            </a:r>
            <a:endParaRPr lang="en-US" dirty="0"/>
          </a:p>
        </p:txBody>
      </p:sp>
      <p:sp>
        <p:nvSpPr>
          <p:cNvPr id="6" name="Rounded Rectangle 5"/>
          <p:cNvSpPr/>
          <p:nvPr/>
        </p:nvSpPr>
        <p:spPr>
          <a:xfrm>
            <a:off x="5562600" y="5943600"/>
            <a:ext cx="2514600" cy="609600"/>
          </a:xfrm>
          <a:prstGeom prst="roundRect">
            <a:avLst/>
          </a:prstGeom>
          <a:solidFill>
            <a:schemeClr val="accent6">
              <a:lumMod val="75000"/>
            </a:schemeClr>
          </a:solidFill>
          <a:ln w="381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Explanation</a:t>
            </a:r>
            <a:endParaRPr lang="en-US" dirty="0"/>
          </a:p>
        </p:txBody>
      </p:sp>
      <p:sp>
        <p:nvSpPr>
          <p:cNvPr id="7" name="Rounded Rectangle 6"/>
          <p:cNvSpPr/>
          <p:nvPr/>
        </p:nvSpPr>
        <p:spPr>
          <a:xfrm>
            <a:off x="5943600" y="4724400"/>
            <a:ext cx="2514600" cy="609600"/>
          </a:xfrm>
          <a:prstGeom prst="roundRect">
            <a:avLst/>
          </a:prstGeom>
          <a:solidFill>
            <a:schemeClr val="accent6">
              <a:lumMod val="75000"/>
            </a:schemeClr>
          </a:solidFill>
          <a:ln w="381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Elaboration</a:t>
            </a:r>
            <a:endParaRPr lang="en-US" dirty="0"/>
          </a:p>
        </p:txBody>
      </p:sp>
      <p:cxnSp>
        <p:nvCxnSpPr>
          <p:cNvPr id="9" name="Straight Arrow Connector 8"/>
          <p:cNvCxnSpPr/>
          <p:nvPr/>
        </p:nvCxnSpPr>
        <p:spPr>
          <a:xfrm rot="10800000" flipV="1">
            <a:off x="4191000" y="3505200"/>
            <a:ext cx="1295400" cy="533400"/>
          </a:xfrm>
          <a:prstGeom prst="straightConnector1">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0800000" flipV="1">
            <a:off x="4495800" y="3962400"/>
            <a:ext cx="1524000" cy="457200"/>
          </a:xfrm>
          <a:prstGeom prst="straightConnector1">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10800000">
            <a:off x="5029200" y="5029200"/>
            <a:ext cx="914400" cy="77788"/>
          </a:xfrm>
          <a:prstGeom prst="straightConnector1">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0800000">
            <a:off x="4724400" y="5943600"/>
            <a:ext cx="838200" cy="381000"/>
          </a:xfrm>
          <a:prstGeom prst="straightConnector1">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rot="10800000">
            <a:off x="4419600" y="5486400"/>
            <a:ext cx="1143000" cy="457200"/>
          </a:xfrm>
          <a:prstGeom prst="straightConnector1">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0800000" flipV="1">
            <a:off x="2743200" y="3200400"/>
            <a:ext cx="2819400" cy="457200"/>
          </a:xfrm>
          <a:prstGeom prst="straightConnector1">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500" fill="hold"/>
                                        <p:tgtEl>
                                          <p:spTgt spid="11"/>
                                        </p:tgtEl>
                                        <p:attrNameLst>
                                          <p:attrName>ppt_x</p:attrName>
                                        </p:attrNameLst>
                                      </p:cBhvr>
                                      <p:tavLst>
                                        <p:tav tm="0">
                                          <p:val>
                                            <p:strVal val="#ppt_x"/>
                                          </p:val>
                                        </p:tav>
                                        <p:tav tm="100000">
                                          <p:val>
                                            <p:strVal val="#ppt_x"/>
                                          </p:val>
                                        </p:tav>
                                      </p:tavLst>
                                    </p:anim>
                                    <p:anim calcmode="lin" valueType="num">
                                      <p:cBhvr additive="base">
                                        <p:cTn id="5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ppt_x"/>
                                          </p:val>
                                        </p:tav>
                                        <p:tav tm="100000">
                                          <p:val>
                                            <p:strVal val="#ppt_x"/>
                                          </p:val>
                                        </p:tav>
                                      </p:tavLst>
                                    </p:anim>
                                    <p:anim calcmode="lin" valueType="num">
                                      <p:cBhvr additive="base">
                                        <p:cTn id="58" dur="500" fill="hold"/>
                                        <p:tgtEl>
                                          <p:spTgt spid="6"/>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additive="base">
                                        <p:cTn id="65" dur="500" fill="hold"/>
                                        <p:tgtEl>
                                          <p:spTgt spid="13"/>
                                        </p:tgtEl>
                                        <p:attrNameLst>
                                          <p:attrName>ppt_x</p:attrName>
                                        </p:attrNameLst>
                                      </p:cBhvr>
                                      <p:tavLst>
                                        <p:tav tm="0">
                                          <p:val>
                                            <p:strVal val="#ppt_x"/>
                                          </p:val>
                                        </p:tav>
                                        <p:tav tm="100000">
                                          <p:val>
                                            <p:strVal val="#ppt_x"/>
                                          </p:val>
                                        </p:tav>
                                      </p:tavLst>
                                    </p:anim>
                                    <p:anim calcmode="lin" valueType="num">
                                      <p:cBhvr additive="base">
                                        <p:cTn id="6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391.jpg"/>
          <p:cNvPicPr>
            <a:picLocks noChangeAspect="1"/>
          </p:cNvPicPr>
          <p:nvPr/>
        </p:nvPicPr>
        <p:blipFill>
          <a:blip r:embed="rId2" cstate="print"/>
          <a:srcRect t="7778" b="7778"/>
          <a:stretch>
            <a:fillRect/>
          </a:stretch>
        </p:blipFill>
        <p:spPr>
          <a:xfrm>
            <a:off x="838200" y="152400"/>
            <a:ext cx="7238999" cy="65532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392.jpg"/>
          <p:cNvPicPr>
            <a:picLocks noChangeAspect="1"/>
          </p:cNvPicPr>
          <p:nvPr/>
        </p:nvPicPr>
        <p:blipFill>
          <a:blip r:embed="rId2" cstate="print"/>
          <a:stretch>
            <a:fillRect/>
          </a:stretch>
        </p:blipFill>
        <p:spPr>
          <a:xfrm>
            <a:off x="1309116" y="64008"/>
            <a:ext cx="6525768" cy="6729984"/>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394.jpg"/>
          <p:cNvPicPr>
            <a:picLocks noChangeAspect="1"/>
          </p:cNvPicPr>
          <p:nvPr/>
        </p:nvPicPr>
        <p:blipFill>
          <a:blip r:embed="rId2" cstate="print"/>
          <a:stretch>
            <a:fillRect/>
          </a:stretch>
        </p:blipFill>
        <p:spPr>
          <a:xfrm>
            <a:off x="1960413" y="0"/>
            <a:ext cx="5223173" cy="685800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393.jpg"/>
          <p:cNvPicPr>
            <a:picLocks noChangeAspect="1"/>
          </p:cNvPicPr>
          <p:nvPr/>
        </p:nvPicPr>
        <p:blipFill>
          <a:blip r:embed="rId2" cstate="print"/>
          <a:srcRect t="7778"/>
          <a:stretch>
            <a:fillRect/>
          </a:stretch>
        </p:blipFill>
        <p:spPr>
          <a:xfrm>
            <a:off x="1905000" y="0"/>
            <a:ext cx="4981669" cy="632460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407.jpg"/>
          <p:cNvPicPr>
            <a:picLocks noChangeAspect="1"/>
          </p:cNvPicPr>
          <p:nvPr/>
        </p:nvPicPr>
        <p:blipFill>
          <a:blip r:embed="rId2" cstate="print"/>
          <a:stretch>
            <a:fillRect/>
          </a:stretch>
        </p:blipFill>
        <p:spPr>
          <a:xfrm>
            <a:off x="914400" y="0"/>
            <a:ext cx="7162799" cy="685800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424.jpg"/>
          <p:cNvPicPr>
            <a:picLocks noChangeAspect="1"/>
          </p:cNvPicPr>
          <p:nvPr/>
        </p:nvPicPr>
        <p:blipFill>
          <a:blip r:embed="rId2" cstate="print"/>
          <a:stretch>
            <a:fillRect/>
          </a:stretch>
        </p:blipFill>
        <p:spPr>
          <a:xfrm rot="16200000">
            <a:off x="1407161" y="-873762"/>
            <a:ext cx="6177279" cy="8534399"/>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422.jpg"/>
          <p:cNvPicPr>
            <a:picLocks noChangeAspect="1"/>
          </p:cNvPicPr>
          <p:nvPr/>
        </p:nvPicPr>
        <p:blipFill>
          <a:blip r:embed="rId2" cstate="print"/>
          <a:stretch>
            <a:fillRect/>
          </a:stretch>
        </p:blipFill>
        <p:spPr>
          <a:xfrm>
            <a:off x="2011480" y="0"/>
            <a:ext cx="5532320" cy="6858000"/>
          </a:xfrm>
          <a:prstGeom prst="rect">
            <a:avLst/>
          </a:prstGeom>
        </p:spPr>
      </p:pic>
      <p:sp>
        <p:nvSpPr>
          <p:cNvPr id="3" name="Rectangle 2"/>
          <p:cNvSpPr/>
          <p:nvPr/>
        </p:nvSpPr>
        <p:spPr>
          <a:xfrm>
            <a:off x="2133600" y="6324600"/>
            <a:ext cx="533400" cy="5334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6096000" y="5943600"/>
            <a:ext cx="762000" cy="914400"/>
          </a:xfrm>
          <a:prstGeom prst="ellipse">
            <a:avLst/>
          </a:prstGeom>
          <a:solidFill>
            <a:srgbClr val="FEE6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Outcomes: Attendees will be able to…</a:t>
            </a:r>
            <a:endParaRPr lang="en-US" dirty="0"/>
          </a:p>
        </p:txBody>
      </p:sp>
      <p:sp>
        <p:nvSpPr>
          <p:cNvPr id="3" name="Content Placeholder 2"/>
          <p:cNvSpPr>
            <a:spLocks noGrp="1"/>
          </p:cNvSpPr>
          <p:nvPr>
            <p:ph idx="1"/>
          </p:nvPr>
        </p:nvSpPr>
        <p:spPr/>
        <p:txBody>
          <a:bodyPr>
            <a:normAutofit lnSpcReduction="10000"/>
          </a:bodyPr>
          <a:lstStyle/>
          <a:p>
            <a:pPr marL="514350" indent="-514350">
              <a:buAutoNum type="arabicPeriod"/>
            </a:pPr>
            <a:r>
              <a:rPr lang="en-US" dirty="0" smtClean="0"/>
              <a:t>Explain the organization of the Common Core literacy standards.</a:t>
            </a:r>
          </a:p>
          <a:p>
            <a:pPr marL="514350" indent="-514350">
              <a:buFont typeface="Arial" pitchFamily="34" charset="0"/>
              <a:buAutoNum type="arabicPeriod"/>
            </a:pPr>
            <a:r>
              <a:rPr lang="en-US" dirty="0" smtClean="0"/>
              <a:t>Determine qualifications for strategic teaching and learning.</a:t>
            </a:r>
            <a:endParaRPr lang="en-US" smtClean="0"/>
          </a:p>
          <a:p>
            <a:pPr marL="514350" indent="-514350">
              <a:buAutoNum type="arabicPeriod"/>
            </a:pPr>
            <a:r>
              <a:rPr lang="en-US" smtClean="0"/>
              <a:t>Discuss </a:t>
            </a:r>
            <a:r>
              <a:rPr lang="en-US" dirty="0" smtClean="0"/>
              <a:t>how the content and process of science instruction aligns with literacy development.</a:t>
            </a:r>
          </a:p>
          <a:p>
            <a:pPr marL="514350" indent="-514350">
              <a:buAutoNum type="arabicPeriod"/>
            </a:pPr>
            <a:r>
              <a:rPr lang="en-US" dirty="0" smtClean="0"/>
              <a:t>Identify strategies for teaching science and literacy together.</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Students’ Literacy Skills:  Problematic?</a:t>
            </a:r>
            <a:endParaRPr lang="en-US" dirty="0"/>
          </a:p>
        </p:txBody>
      </p:sp>
      <p:sp>
        <p:nvSpPr>
          <p:cNvPr id="3" name="Content Placeholder 2"/>
          <p:cNvSpPr>
            <a:spLocks noGrp="1"/>
          </p:cNvSpPr>
          <p:nvPr>
            <p:ph idx="1"/>
          </p:nvPr>
        </p:nvSpPr>
        <p:spPr>
          <a:xfrm>
            <a:off x="457200" y="1295400"/>
            <a:ext cx="8229600" cy="5334000"/>
          </a:xfrm>
        </p:spPr>
        <p:txBody>
          <a:bodyPr>
            <a:normAutofit/>
          </a:bodyPr>
          <a:lstStyle/>
          <a:p>
            <a:pPr>
              <a:buNone/>
            </a:pPr>
            <a:r>
              <a:rPr lang="en-US" sz="1800" dirty="0" smtClean="0"/>
              <a:t>“</a:t>
            </a:r>
            <a:r>
              <a:rPr lang="en-US" sz="2000" dirty="0" err="1" smtClean="0"/>
              <a:t>Biancarosa</a:t>
            </a:r>
            <a:r>
              <a:rPr lang="en-US" sz="2000" dirty="0" smtClean="0"/>
              <a:t> and Snow (2004) reported that </a:t>
            </a:r>
            <a:r>
              <a:rPr lang="en-US" sz="2000" b="1" dirty="0" smtClean="0">
                <a:solidFill>
                  <a:srgbClr val="FF0000"/>
                </a:solidFill>
              </a:rPr>
              <a:t>approximately eight million adolescents struggled with reading</a:t>
            </a:r>
            <a:r>
              <a:rPr lang="en-US" sz="2000" b="1" dirty="0" smtClean="0"/>
              <a:t>. </a:t>
            </a:r>
          </a:p>
          <a:p>
            <a:pPr>
              <a:buNone/>
            </a:pPr>
            <a:r>
              <a:rPr lang="en-US" sz="2000" dirty="0" smtClean="0"/>
              <a:t>The National Endowment for the Arts (2007) found that </a:t>
            </a:r>
            <a:r>
              <a:rPr lang="en-US" sz="2000" b="1" dirty="0" smtClean="0">
                <a:solidFill>
                  <a:srgbClr val="FF0000"/>
                </a:solidFill>
              </a:rPr>
              <a:t>“little more than a third of high school seniors now read proficiently”</a:t>
            </a:r>
            <a:r>
              <a:rPr lang="en-US" sz="2000" dirty="0" smtClean="0">
                <a:solidFill>
                  <a:srgbClr val="FF0000"/>
                </a:solidFill>
              </a:rPr>
              <a:t> </a:t>
            </a:r>
            <a:r>
              <a:rPr lang="en-US" sz="2000" dirty="0" smtClean="0"/>
              <a:t>(p. 13). </a:t>
            </a:r>
          </a:p>
          <a:p>
            <a:pPr>
              <a:buNone/>
            </a:pPr>
            <a:r>
              <a:rPr lang="en-US" sz="2000" dirty="0" smtClean="0"/>
              <a:t>The U.S. Department of Education suggested that  </a:t>
            </a:r>
            <a:r>
              <a:rPr lang="en-US" sz="2000" b="1" dirty="0" smtClean="0">
                <a:solidFill>
                  <a:srgbClr val="FF0000"/>
                </a:solidFill>
              </a:rPr>
              <a:t>“reading ability is a key predictor of achievement in mathematics and science, and the global information economy requires today’s American youth to have far more advanced literacy skills than those required by any previous generation” </a:t>
            </a:r>
            <a:r>
              <a:rPr lang="en-US" sz="2000" dirty="0" smtClean="0"/>
              <a:t>(</a:t>
            </a:r>
            <a:r>
              <a:rPr lang="en-US" sz="2000" dirty="0" err="1" smtClean="0"/>
              <a:t>Kamil</a:t>
            </a:r>
            <a:r>
              <a:rPr lang="en-US" sz="2000" dirty="0" smtClean="0"/>
              <a:t> et al., 2008, p. 1). </a:t>
            </a:r>
          </a:p>
          <a:p>
            <a:pPr>
              <a:buNone/>
            </a:pPr>
            <a:r>
              <a:rPr lang="en-US" sz="2000" dirty="0" err="1" smtClean="0"/>
              <a:t>Alvermann</a:t>
            </a:r>
            <a:r>
              <a:rPr lang="en-US" sz="2000" dirty="0" smtClean="0"/>
              <a:t> (2003) suggested resisting the temptation to “fix” learners and instead </a:t>
            </a:r>
            <a:r>
              <a:rPr lang="en-US" sz="2000" b="1" dirty="0" smtClean="0">
                <a:solidFill>
                  <a:srgbClr val="FF0000"/>
                </a:solidFill>
              </a:rPr>
              <a:t>address the learning conditions to meet their needs</a:t>
            </a:r>
            <a:r>
              <a:rPr lang="en-US" sz="2000" dirty="0" smtClean="0"/>
              <a:t>. She cautioned against schools focusing on finding a “magic bullet” (p. 2).</a:t>
            </a:r>
          </a:p>
          <a:p>
            <a:pPr>
              <a:buNone/>
            </a:pPr>
            <a:r>
              <a:rPr lang="en-US" sz="2000" dirty="0" smtClean="0"/>
              <a:t>Researchers have also voiced concerns that </a:t>
            </a:r>
            <a:r>
              <a:rPr lang="en-US" sz="2000" b="1" dirty="0" smtClean="0">
                <a:solidFill>
                  <a:srgbClr val="FF0000"/>
                </a:solidFill>
              </a:rPr>
              <a:t>external pressures and mandates force teachers to work in classrooms where they have little say in how they are teaching</a:t>
            </a:r>
            <a:r>
              <a:rPr lang="en-US" sz="2000" dirty="0" smtClean="0"/>
              <a:t> (</a:t>
            </a:r>
            <a:r>
              <a:rPr lang="en-US" sz="2000" dirty="0" err="1" smtClean="0"/>
              <a:t>Alvermann</a:t>
            </a:r>
            <a:r>
              <a:rPr lang="en-US" sz="2000" dirty="0" smtClean="0"/>
              <a:t>, 2003; Santa, 2006)” (637-638).</a:t>
            </a:r>
            <a:endParaRPr lang="en-US"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can we do about it?</a:t>
            </a:r>
            <a:endParaRPr lang="en-US" dirty="0"/>
          </a:p>
        </p:txBody>
      </p:sp>
      <p:sp>
        <p:nvSpPr>
          <p:cNvPr id="3" name="Content Placeholder 2"/>
          <p:cNvSpPr>
            <a:spLocks noGrp="1"/>
          </p:cNvSpPr>
          <p:nvPr>
            <p:ph idx="1"/>
          </p:nvPr>
        </p:nvSpPr>
        <p:spPr>
          <a:xfrm>
            <a:off x="457200" y="1600200"/>
            <a:ext cx="8229600" cy="4953000"/>
          </a:xfrm>
        </p:spPr>
        <p:txBody>
          <a:bodyPr>
            <a:normAutofit lnSpcReduction="10000"/>
          </a:bodyPr>
          <a:lstStyle/>
          <a:p>
            <a:pPr>
              <a:buNone/>
            </a:pPr>
            <a:r>
              <a:rPr lang="en-US" sz="2000" dirty="0" smtClean="0"/>
              <a:t>“We found that reading comprehension was below level for all students in the study, but none of them were receiving intervention focused on comprehension.  Tamika and Kathy received intervention focused on phonics in scripted programs, which were not aligned with their needs or learning strengths. For the other students, the problem was more a lack of any comprehension instruction. The students told us they just read and answered questions in their language arts classes.  </a:t>
            </a:r>
            <a:r>
              <a:rPr lang="en-US" sz="2000" b="1" dirty="0" smtClean="0">
                <a:solidFill>
                  <a:srgbClr val="FF0000"/>
                </a:solidFill>
              </a:rPr>
              <a:t>The</a:t>
            </a:r>
            <a:r>
              <a:rPr lang="en-US" sz="2000" b="1" dirty="0" smtClean="0">
                <a:solidFill>
                  <a:schemeClr val="accent5">
                    <a:lumMod val="75000"/>
                  </a:schemeClr>
                </a:solidFill>
              </a:rPr>
              <a:t> </a:t>
            </a:r>
            <a:r>
              <a:rPr lang="en-US" sz="2000" b="1" dirty="0" smtClean="0">
                <a:solidFill>
                  <a:srgbClr val="FF0000"/>
                </a:solidFill>
              </a:rPr>
              <a:t>students also all expressed concerns that they had the most problems reading in content area classes and received no help with strategies on how to understand those materials. The students’ low comprehension levels were in expository text. Since most of the reading they will do during the rest of their schooling and in future employment will be in this type of text, instruction needs to focus on strategies for understanding its different types”</a:t>
            </a:r>
            <a:r>
              <a:rPr lang="en-US" sz="2000" dirty="0" smtClean="0">
                <a:solidFill>
                  <a:schemeClr val="accent5">
                    <a:lumMod val="75000"/>
                  </a:schemeClr>
                </a:solidFill>
              </a:rPr>
              <a:t> </a:t>
            </a:r>
            <a:r>
              <a:rPr lang="en-US" sz="2000" dirty="0" smtClean="0"/>
              <a:t>(p.643).</a:t>
            </a:r>
          </a:p>
          <a:p>
            <a:pPr>
              <a:buNone/>
            </a:pPr>
            <a:endParaRPr lang="en-US" sz="1400" dirty="0" smtClean="0"/>
          </a:p>
          <a:p>
            <a:pPr>
              <a:buNone/>
            </a:pPr>
            <a:r>
              <a:rPr lang="en-US" sz="1400" dirty="0" smtClean="0"/>
              <a:t>Pitcher, Martinez, </a:t>
            </a:r>
            <a:r>
              <a:rPr lang="en-US" sz="1400" dirty="0" err="1" smtClean="0"/>
              <a:t>Dicembre</a:t>
            </a:r>
            <a:r>
              <a:rPr lang="en-US" sz="1400" dirty="0" smtClean="0"/>
              <a:t>, </a:t>
            </a:r>
            <a:r>
              <a:rPr lang="en-US" sz="1400" dirty="0" err="1" smtClean="0"/>
              <a:t>Fewster</a:t>
            </a:r>
            <a:r>
              <a:rPr lang="en-US" sz="1400" dirty="0" smtClean="0"/>
              <a:t>, McCormick, “The Literacy Needs of Adolescents in their own Words,” (2010). </a:t>
            </a:r>
            <a:endParaRPr lang="en-US" sz="1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Stephen\AppData\Local\Microsoft\Windows\Temporary Internet Files\Content.IE5\PZBLJGWS\MPj04278100000[1].jpg"/>
          <p:cNvPicPr>
            <a:picLocks noChangeAspect="1" noChangeArrowheads="1"/>
          </p:cNvPicPr>
          <p:nvPr/>
        </p:nvPicPr>
        <p:blipFill>
          <a:blip r:embed="rId3" cstate="print">
            <a:grayscl/>
          </a:blip>
          <a:srcRect/>
          <a:stretch>
            <a:fillRect/>
          </a:stretch>
        </p:blipFill>
        <p:spPr bwMode="auto">
          <a:xfrm>
            <a:off x="0" y="0"/>
            <a:ext cx="9144000" cy="6858000"/>
          </a:xfrm>
          <a:prstGeom prst="rect">
            <a:avLst/>
          </a:prstGeom>
          <a:ln>
            <a:solidFill>
              <a:schemeClr val="bg1"/>
            </a:solidFill>
          </a:ln>
          <a:effectLst>
            <a:outerShdw blurRad="292100" dist="139700" dir="2700000" algn="tl" rotWithShape="0">
              <a:srgbClr val="333333">
                <a:alpha val="65000"/>
              </a:srgbClr>
            </a:outerShdw>
          </a:effectLst>
        </p:spPr>
      </p:pic>
      <p:sp>
        <p:nvSpPr>
          <p:cNvPr id="5" name="Rectangle 4"/>
          <p:cNvSpPr/>
          <p:nvPr/>
        </p:nvSpPr>
        <p:spPr>
          <a:xfrm>
            <a:off x="0" y="1295400"/>
            <a:ext cx="9144000" cy="5562600"/>
          </a:xfrm>
          <a:prstGeom prst="rect">
            <a:avLst/>
          </a:prstGeom>
          <a:solidFill>
            <a:schemeClr val="bg1">
              <a:lumMod val="95000"/>
              <a:alpha val="7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0"/>
            <a:ext cx="9144000" cy="1447800"/>
          </a:xfrm>
          <a:prstGeom prst="rect">
            <a:avLst/>
          </a:prstGeom>
          <a:solidFill>
            <a:schemeClr val="tx1">
              <a:lumMod val="95000"/>
              <a:lumOff val="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Title 8"/>
          <p:cNvSpPr>
            <a:spLocks noGrp="1"/>
          </p:cNvSpPr>
          <p:nvPr>
            <p:ph type="title"/>
          </p:nvPr>
        </p:nvSpPr>
        <p:spPr/>
        <p:txBody>
          <a:bodyPr>
            <a:normAutofit fontScale="90000"/>
          </a:bodyPr>
          <a:lstStyle/>
          <a:p>
            <a:pPr eaLnBrk="1" hangingPunct="1">
              <a:defRPr/>
            </a:pPr>
            <a:r>
              <a:rPr lang="en-US" sz="4000" dirty="0" smtClean="0">
                <a:solidFill>
                  <a:schemeClr val="tx2">
                    <a:lumMod val="20000"/>
                    <a:lumOff val="80000"/>
                  </a:schemeClr>
                </a:solidFill>
                <a:latin typeface="Georgia" pitchFamily="18" charset="0"/>
              </a:rPr>
              <a:t>How do teachers promote </a:t>
            </a:r>
            <a:br>
              <a:rPr lang="en-US" sz="4000" dirty="0" smtClean="0">
                <a:solidFill>
                  <a:schemeClr val="tx2">
                    <a:lumMod val="20000"/>
                    <a:lumOff val="80000"/>
                  </a:schemeClr>
                </a:solidFill>
                <a:latin typeface="Georgia" pitchFamily="18" charset="0"/>
              </a:rPr>
            </a:br>
            <a:r>
              <a:rPr lang="en-US" sz="4000" dirty="0" smtClean="0">
                <a:solidFill>
                  <a:schemeClr val="tx2">
                    <a:lumMod val="20000"/>
                    <a:lumOff val="80000"/>
                  </a:schemeClr>
                </a:solidFill>
                <a:latin typeface="Georgia" pitchFamily="18" charset="0"/>
              </a:rPr>
              <a:t>strategic learning?</a:t>
            </a:r>
            <a:endParaRPr lang="en-US" sz="4000" dirty="0">
              <a:solidFill>
                <a:schemeClr val="tx2">
                  <a:lumMod val="20000"/>
                  <a:lumOff val="80000"/>
                </a:schemeClr>
              </a:solidFill>
              <a:latin typeface="Georgia" pitchFamily="18" charset="0"/>
            </a:endParaRPr>
          </a:p>
        </p:txBody>
      </p:sp>
      <p:sp>
        <p:nvSpPr>
          <p:cNvPr id="13" name="Oval 12"/>
          <p:cNvSpPr/>
          <p:nvPr/>
        </p:nvSpPr>
        <p:spPr>
          <a:xfrm>
            <a:off x="2286000" y="1905000"/>
            <a:ext cx="4800600" cy="4343400"/>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effectLst>
                  <a:glow rad="228600">
                    <a:schemeClr val="accent2">
                      <a:satMod val="175000"/>
                      <a:alpha val="40000"/>
                    </a:schemeClr>
                  </a:glow>
                </a:effectLst>
              </a:rPr>
              <a:t>Giving students a worksheet to match vocabulary words to their definitions.</a:t>
            </a:r>
            <a:endParaRPr lang="en-US" sz="3200" dirty="0">
              <a:effectLst>
                <a:glow rad="228600">
                  <a:schemeClr val="accent2">
                    <a:satMod val="175000"/>
                    <a:alpha val="40000"/>
                  </a:schemeClr>
                </a:glow>
              </a:effectLst>
            </a:endParaRPr>
          </a:p>
        </p:txBody>
      </p:sp>
      <p:cxnSp>
        <p:nvCxnSpPr>
          <p:cNvPr id="15" name="Straight Connector 14"/>
          <p:cNvCxnSpPr>
            <a:endCxn id="13" idx="7"/>
          </p:cNvCxnSpPr>
          <p:nvPr/>
        </p:nvCxnSpPr>
        <p:spPr>
          <a:xfrm flipV="1">
            <a:off x="2743200" y="2541076"/>
            <a:ext cx="3640368" cy="2792924"/>
          </a:xfrm>
          <a:prstGeom prst="line">
            <a:avLst/>
          </a:prstGeom>
          <a:ln w="1143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Stephen\AppData\Local\Microsoft\Windows\Temporary Internet Files\Content.IE5\PZBLJGWS\MPj04278100000[1].jpg"/>
          <p:cNvPicPr>
            <a:picLocks noChangeAspect="1" noChangeArrowheads="1"/>
          </p:cNvPicPr>
          <p:nvPr/>
        </p:nvPicPr>
        <p:blipFill>
          <a:blip r:embed="rId3" cstate="print">
            <a:grayscl/>
          </a:blip>
          <a:srcRect/>
          <a:stretch>
            <a:fillRect/>
          </a:stretch>
        </p:blipFill>
        <p:spPr bwMode="auto">
          <a:xfrm>
            <a:off x="0" y="0"/>
            <a:ext cx="9144000" cy="6858000"/>
          </a:xfrm>
          <a:prstGeom prst="rect">
            <a:avLst/>
          </a:prstGeom>
          <a:ln>
            <a:solidFill>
              <a:schemeClr val="bg1"/>
            </a:solidFill>
          </a:ln>
          <a:effectLst>
            <a:outerShdw blurRad="292100" dist="139700" dir="2700000" algn="tl" rotWithShape="0">
              <a:srgbClr val="333333">
                <a:alpha val="65000"/>
              </a:srgbClr>
            </a:outerShdw>
          </a:effectLst>
        </p:spPr>
      </p:pic>
      <p:sp>
        <p:nvSpPr>
          <p:cNvPr id="5" name="Rectangle 4"/>
          <p:cNvSpPr/>
          <p:nvPr/>
        </p:nvSpPr>
        <p:spPr>
          <a:xfrm>
            <a:off x="0" y="1295400"/>
            <a:ext cx="9144000" cy="5562600"/>
          </a:xfrm>
          <a:prstGeom prst="rect">
            <a:avLst/>
          </a:prstGeom>
          <a:solidFill>
            <a:schemeClr val="bg1">
              <a:lumMod val="95000"/>
              <a:alpha val="7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0"/>
            <a:ext cx="9144000" cy="1447800"/>
          </a:xfrm>
          <a:prstGeom prst="rect">
            <a:avLst/>
          </a:prstGeom>
          <a:solidFill>
            <a:schemeClr val="tx1">
              <a:lumMod val="95000"/>
              <a:lumOff val="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Title 8"/>
          <p:cNvSpPr>
            <a:spLocks noGrp="1"/>
          </p:cNvSpPr>
          <p:nvPr>
            <p:ph type="title"/>
          </p:nvPr>
        </p:nvSpPr>
        <p:spPr/>
        <p:txBody>
          <a:bodyPr>
            <a:normAutofit fontScale="90000"/>
          </a:bodyPr>
          <a:lstStyle/>
          <a:p>
            <a:pPr>
              <a:defRPr/>
            </a:pPr>
            <a:r>
              <a:rPr lang="en-US" dirty="0" smtClean="0">
                <a:solidFill>
                  <a:schemeClr val="tx2">
                    <a:lumMod val="20000"/>
                    <a:lumOff val="80000"/>
                  </a:schemeClr>
                </a:solidFill>
                <a:latin typeface="Georgia" pitchFamily="18" charset="0"/>
              </a:rPr>
              <a:t>How do teachers promote </a:t>
            </a:r>
            <a:br>
              <a:rPr lang="en-US" dirty="0" smtClean="0">
                <a:solidFill>
                  <a:schemeClr val="tx2">
                    <a:lumMod val="20000"/>
                    <a:lumOff val="80000"/>
                  </a:schemeClr>
                </a:solidFill>
                <a:latin typeface="Georgia" pitchFamily="18" charset="0"/>
              </a:rPr>
            </a:br>
            <a:r>
              <a:rPr lang="en-US" dirty="0" smtClean="0">
                <a:solidFill>
                  <a:schemeClr val="tx2">
                    <a:lumMod val="20000"/>
                    <a:lumOff val="80000"/>
                  </a:schemeClr>
                </a:solidFill>
                <a:latin typeface="Georgia" pitchFamily="18" charset="0"/>
              </a:rPr>
              <a:t>strategic learning?</a:t>
            </a:r>
            <a:endParaRPr lang="en-US" dirty="0">
              <a:solidFill>
                <a:schemeClr val="tx2">
                  <a:lumMod val="20000"/>
                  <a:lumOff val="80000"/>
                </a:schemeClr>
              </a:solidFill>
              <a:latin typeface="Georgia" pitchFamily="18" charset="0"/>
            </a:endParaRPr>
          </a:p>
        </p:txBody>
      </p:sp>
      <p:sp>
        <p:nvSpPr>
          <p:cNvPr id="13" name="Oval 12"/>
          <p:cNvSpPr/>
          <p:nvPr/>
        </p:nvSpPr>
        <p:spPr>
          <a:xfrm>
            <a:off x="2286000" y="1905000"/>
            <a:ext cx="4800600" cy="4343400"/>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effectLst>
                  <a:glow rad="228600">
                    <a:schemeClr val="accent2">
                      <a:satMod val="175000"/>
                      <a:alpha val="40000"/>
                    </a:schemeClr>
                  </a:glow>
                </a:effectLst>
              </a:rPr>
              <a:t>Asking students to write a summary after they read a selection of text.</a:t>
            </a:r>
            <a:endParaRPr lang="en-US" sz="3200" dirty="0">
              <a:effectLst>
                <a:glow rad="228600">
                  <a:schemeClr val="accent2">
                    <a:satMod val="175000"/>
                    <a:alpha val="40000"/>
                  </a:schemeClr>
                </a:glow>
              </a:effectLst>
            </a:endParaRPr>
          </a:p>
        </p:txBody>
      </p:sp>
      <p:cxnSp>
        <p:nvCxnSpPr>
          <p:cNvPr id="15" name="Straight Connector 14"/>
          <p:cNvCxnSpPr>
            <a:endCxn id="13" idx="7"/>
          </p:cNvCxnSpPr>
          <p:nvPr/>
        </p:nvCxnSpPr>
        <p:spPr>
          <a:xfrm flipV="1">
            <a:off x="2743200" y="2541076"/>
            <a:ext cx="3640368" cy="2792924"/>
          </a:xfrm>
          <a:prstGeom prst="line">
            <a:avLst/>
          </a:prstGeom>
          <a:ln w="1143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Stephen\AppData\Local\Microsoft\Windows\Temporary Internet Files\Content.IE5\PZBLJGWS\MPj04278100000[1].jpg"/>
          <p:cNvPicPr>
            <a:picLocks noChangeAspect="1" noChangeArrowheads="1"/>
          </p:cNvPicPr>
          <p:nvPr/>
        </p:nvPicPr>
        <p:blipFill>
          <a:blip r:embed="rId3" cstate="print">
            <a:grayscl/>
          </a:blip>
          <a:srcRect/>
          <a:stretch>
            <a:fillRect/>
          </a:stretch>
        </p:blipFill>
        <p:spPr bwMode="auto">
          <a:xfrm>
            <a:off x="0" y="0"/>
            <a:ext cx="9144000" cy="6858000"/>
          </a:xfrm>
          <a:prstGeom prst="rect">
            <a:avLst/>
          </a:prstGeom>
          <a:ln>
            <a:solidFill>
              <a:schemeClr val="bg1"/>
            </a:solidFill>
          </a:ln>
          <a:effectLst>
            <a:outerShdw blurRad="292100" dist="139700" dir="2700000" algn="tl" rotWithShape="0">
              <a:srgbClr val="333333">
                <a:alpha val="65000"/>
              </a:srgbClr>
            </a:outerShdw>
          </a:effectLst>
        </p:spPr>
      </p:pic>
      <p:sp>
        <p:nvSpPr>
          <p:cNvPr id="5" name="Rectangle 4"/>
          <p:cNvSpPr/>
          <p:nvPr/>
        </p:nvSpPr>
        <p:spPr>
          <a:xfrm>
            <a:off x="0" y="1295400"/>
            <a:ext cx="9144000" cy="5562600"/>
          </a:xfrm>
          <a:prstGeom prst="rect">
            <a:avLst/>
          </a:prstGeom>
          <a:solidFill>
            <a:schemeClr val="bg1">
              <a:lumMod val="95000"/>
              <a:alpha val="7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0"/>
            <a:ext cx="9144000" cy="1447800"/>
          </a:xfrm>
          <a:prstGeom prst="rect">
            <a:avLst/>
          </a:prstGeom>
          <a:solidFill>
            <a:schemeClr val="tx1">
              <a:lumMod val="95000"/>
              <a:lumOff val="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Title 8"/>
          <p:cNvSpPr>
            <a:spLocks noGrp="1"/>
          </p:cNvSpPr>
          <p:nvPr>
            <p:ph type="title"/>
          </p:nvPr>
        </p:nvSpPr>
        <p:spPr/>
        <p:txBody>
          <a:bodyPr>
            <a:normAutofit fontScale="90000"/>
          </a:bodyPr>
          <a:lstStyle/>
          <a:p>
            <a:pPr>
              <a:defRPr/>
            </a:pPr>
            <a:r>
              <a:rPr lang="en-US" dirty="0" smtClean="0">
                <a:solidFill>
                  <a:schemeClr val="tx2">
                    <a:lumMod val="20000"/>
                    <a:lumOff val="80000"/>
                  </a:schemeClr>
                </a:solidFill>
                <a:latin typeface="Georgia" pitchFamily="18" charset="0"/>
              </a:rPr>
              <a:t>How do teachers promote </a:t>
            </a:r>
            <a:br>
              <a:rPr lang="en-US" dirty="0" smtClean="0">
                <a:solidFill>
                  <a:schemeClr val="tx2">
                    <a:lumMod val="20000"/>
                    <a:lumOff val="80000"/>
                  </a:schemeClr>
                </a:solidFill>
                <a:latin typeface="Georgia" pitchFamily="18" charset="0"/>
              </a:rPr>
            </a:br>
            <a:r>
              <a:rPr lang="en-US" dirty="0" smtClean="0">
                <a:solidFill>
                  <a:schemeClr val="tx2">
                    <a:lumMod val="20000"/>
                    <a:lumOff val="80000"/>
                  </a:schemeClr>
                </a:solidFill>
                <a:latin typeface="Georgia" pitchFamily="18" charset="0"/>
              </a:rPr>
              <a:t>strategic learning?</a:t>
            </a:r>
            <a:endParaRPr lang="en-US" dirty="0">
              <a:solidFill>
                <a:schemeClr val="tx2">
                  <a:lumMod val="20000"/>
                  <a:lumOff val="80000"/>
                </a:schemeClr>
              </a:solidFill>
              <a:latin typeface="Georgia" pitchFamily="18" charset="0"/>
            </a:endParaRPr>
          </a:p>
        </p:txBody>
      </p:sp>
      <p:sp>
        <p:nvSpPr>
          <p:cNvPr id="13" name="Oval 12"/>
          <p:cNvSpPr/>
          <p:nvPr/>
        </p:nvSpPr>
        <p:spPr>
          <a:xfrm>
            <a:off x="2286000" y="1905000"/>
            <a:ext cx="4800600" cy="4343400"/>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effectLst>
                  <a:glow rad="228600">
                    <a:schemeClr val="accent2">
                      <a:satMod val="175000"/>
                      <a:alpha val="40000"/>
                    </a:schemeClr>
                  </a:glow>
                </a:effectLst>
              </a:rPr>
              <a:t>Allowing students to work in groups or partners when completing a classroom task.</a:t>
            </a:r>
            <a:endParaRPr lang="en-US" sz="3200" dirty="0">
              <a:effectLst>
                <a:glow rad="228600">
                  <a:schemeClr val="accent2">
                    <a:satMod val="175000"/>
                    <a:alpha val="40000"/>
                  </a:schemeClr>
                </a:glow>
              </a:effectLst>
            </a:endParaRPr>
          </a:p>
        </p:txBody>
      </p:sp>
      <p:cxnSp>
        <p:nvCxnSpPr>
          <p:cNvPr id="15" name="Straight Connector 14"/>
          <p:cNvCxnSpPr>
            <a:endCxn id="13" idx="7"/>
          </p:cNvCxnSpPr>
          <p:nvPr/>
        </p:nvCxnSpPr>
        <p:spPr>
          <a:xfrm flipV="1">
            <a:off x="2743200" y="2541076"/>
            <a:ext cx="3640368" cy="2792924"/>
          </a:xfrm>
          <a:prstGeom prst="line">
            <a:avLst/>
          </a:prstGeom>
          <a:ln w="1143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Stephen\AppData\Local\Microsoft\Windows\Temporary Internet Files\Content.IE5\PZBLJGWS\MPj04278100000[1].jpg"/>
          <p:cNvPicPr>
            <a:picLocks noChangeAspect="1" noChangeArrowheads="1"/>
          </p:cNvPicPr>
          <p:nvPr/>
        </p:nvPicPr>
        <p:blipFill>
          <a:blip r:embed="rId3" cstate="print">
            <a:grayscl/>
          </a:blip>
          <a:srcRect/>
          <a:stretch>
            <a:fillRect/>
          </a:stretch>
        </p:blipFill>
        <p:spPr bwMode="auto">
          <a:xfrm>
            <a:off x="0" y="0"/>
            <a:ext cx="9144000" cy="6858000"/>
          </a:xfrm>
          <a:prstGeom prst="rect">
            <a:avLst/>
          </a:prstGeom>
          <a:ln>
            <a:solidFill>
              <a:schemeClr val="bg1"/>
            </a:solidFill>
          </a:ln>
          <a:effectLst>
            <a:outerShdw blurRad="292100" dist="139700" dir="2700000" algn="tl" rotWithShape="0">
              <a:srgbClr val="333333">
                <a:alpha val="65000"/>
              </a:srgbClr>
            </a:outerShdw>
          </a:effectLst>
        </p:spPr>
      </p:pic>
      <p:sp>
        <p:nvSpPr>
          <p:cNvPr id="5" name="Rectangle 4"/>
          <p:cNvSpPr/>
          <p:nvPr/>
        </p:nvSpPr>
        <p:spPr>
          <a:xfrm>
            <a:off x="0" y="1295400"/>
            <a:ext cx="9144000" cy="5562600"/>
          </a:xfrm>
          <a:prstGeom prst="rect">
            <a:avLst/>
          </a:prstGeom>
          <a:solidFill>
            <a:schemeClr val="bg1">
              <a:lumMod val="95000"/>
              <a:alpha val="78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6" name="Rectangle 5"/>
          <p:cNvSpPr/>
          <p:nvPr/>
        </p:nvSpPr>
        <p:spPr>
          <a:xfrm>
            <a:off x="0" y="0"/>
            <a:ext cx="9144000" cy="1447800"/>
          </a:xfrm>
          <a:prstGeom prst="rect">
            <a:avLst/>
          </a:prstGeom>
          <a:solidFill>
            <a:schemeClr val="tx1">
              <a:lumMod val="95000"/>
              <a:lumOff val="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Title 8"/>
          <p:cNvSpPr>
            <a:spLocks noGrp="1"/>
          </p:cNvSpPr>
          <p:nvPr>
            <p:ph type="title"/>
          </p:nvPr>
        </p:nvSpPr>
        <p:spPr/>
        <p:txBody>
          <a:bodyPr>
            <a:normAutofit fontScale="90000"/>
          </a:bodyPr>
          <a:lstStyle/>
          <a:p>
            <a:pPr>
              <a:defRPr/>
            </a:pPr>
            <a:r>
              <a:rPr lang="en-US" dirty="0" smtClean="0">
                <a:solidFill>
                  <a:schemeClr val="tx2">
                    <a:lumMod val="20000"/>
                    <a:lumOff val="80000"/>
                  </a:schemeClr>
                </a:solidFill>
                <a:latin typeface="Georgia" pitchFamily="18" charset="0"/>
              </a:rPr>
              <a:t>How do teachers promote </a:t>
            </a:r>
            <a:br>
              <a:rPr lang="en-US" dirty="0" smtClean="0">
                <a:solidFill>
                  <a:schemeClr val="tx2">
                    <a:lumMod val="20000"/>
                    <a:lumOff val="80000"/>
                  </a:schemeClr>
                </a:solidFill>
                <a:latin typeface="Georgia" pitchFamily="18" charset="0"/>
              </a:rPr>
            </a:br>
            <a:r>
              <a:rPr lang="en-US" dirty="0" smtClean="0">
                <a:solidFill>
                  <a:schemeClr val="tx2">
                    <a:lumMod val="20000"/>
                    <a:lumOff val="80000"/>
                  </a:schemeClr>
                </a:solidFill>
                <a:latin typeface="Georgia" pitchFamily="18" charset="0"/>
              </a:rPr>
              <a:t>strategic learning?</a:t>
            </a:r>
            <a:endParaRPr lang="en-US" dirty="0">
              <a:solidFill>
                <a:schemeClr val="tx2">
                  <a:lumMod val="20000"/>
                  <a:lumOff val="80000"/>
                </a:schemeClr>
              </a:solidFill>
              <a:latin typeface="Georgia" pitchFamily="18" charset="0"/>
            </a:endParaRPr>
          </a:p>
        </p:txBody>
      </p:sp>
      <p:sp>
        <p:nvSpPr>
          <p:cNvPr id="13" name="Oval 12"/>
          <p:cNvSpPr/>
          <p:nvPr/>
        </p:nvSpPr>
        <p:spPr>
          <a:xfrm>
            <a:off x="2286000" y="1905000"/>
            <a:ext cx="4800600" cy="4343400"/>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effectLst>
                  <a:glow rad="228600">
                    <a:schemeClr val="accent2">
                      <a:satMod val="175000"/>
                      <a:alpha val="40000"/>
                    </a:schemeClr>
                  </a:glow>
                </a:effectLst>
              </a:rPr>
              <a:t>Engaging students in pre-reading, during reading, and/or after reading exercises.</a:t>
            </a:r>
            <a:endParaRPr lang="en-US" sz="3200" dirty="0">
              <a:effectLst>
                <a:glow rad="228600">
                  <a:schemeClr val="accent2">
                    <a:satMod val="175000"/>
                    <a:alpha val="40000"/>
                  </a:schemeClr>
                </a:glow>
              </a:effectLst>
            </a:endParaRPr>
          </a:p>
        </p:txBody>
      </p:sp>
      <p:cxnSp>
        <p:nvCxnSpPr>
          <p:cNvPr id="15" name="Straight Connector 14"/>
          <p:cNvCxnSpPr>
            <a:endCxn id="13" idx="7"/>
          </p:cNvCxnSpPr>
          <p:nvPr/>
        </p:nvCxnSpPr>
        <p:spPr>
          <a:xfrm flipV="1">
            <a:off x="2743200" y="2541076"/>
            <a:ext cx="3640368" cy="2792924"/>
          </a:xfrm>
          <a:prstGeom prst="line">
            <a:avLst/>
          </a:prstGeom>
          <a:ln w="1143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808</Words>
  <Application>Microsoft Office PowerPoint</Application>
  <PresentationFormat>On-screen Show (4:3)</PresentationFormat>
  <Paragraphs>80</Paragraphs>
  <Slides>29</Slides>
  <Notes>5</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AMLE Presentation, Part I</vt:lpstr>
      <vt:lpstr>Implementing Common Core Literacy Standards in a Science Classroom</vt:lpstr>
      <vt:lpstr>Outcomes: Attendees will be able to…</vt:lpstr>
      <vt:lpstr>Students’ Literacy Skills:  Problematic?</vt:lpstr>
      <vt:lpstr>What can we do about it?</vt:lpstr>
      <vt:lpstr>How do teachers promote  strategic learning?</vt:lpstr>
      <vt:lpstr>How do teachers promote  strategic learning?</vt:lpstr>
      <vt:lpstr>How do teachers promote  strategic learning?</vt:lpstr>
      <vt:lpstr>How do teachers promote  strategic learning?</vt:lpstr>
      <vt:lpstr>How do teachers promote  strategic learning?</vt:lpstr>
      <vt:lpstr>For learning to be STRATEGIC…</vt:lpstr>
      <vt:lpstr>The Inquiry Wheel</vt:lpstr>
      <vt:lpstr>Literacy Standards</vt:lpstr>
      <vt:lpstr>Slide 14</vt:lpstr>
      <vt:lpstr>Slide 15</vt:lpstr>
      <vt:lpstr>Slide 16</vt:lpstr>
      <vt:lpstr>Slide 17</vt:lpstr>
      <vt:lpstr>Reading Standard 1</vt:lpstr>
      <vt:lpstr>Slide 19</vt:lpstr>
      <vt:lpstr>Slide 20</vt:lpstr>
      <vt:lpstr>Slide 21</vt:lpstr>
      <vt:lpstr>Reading Standard 2</vt:lpstr>
      <vt:lpstr>Slide 23</vt:lpstr>
      <vt:lpstr>Slide 24</vt:lpstr>
      <vt:lpstr>Slide 25</vt:lpstr>
      <vt:lpstr>Slide 26</vt:lpstr>
      <vt:lpstr>Slide 27</vt:lpstr>
      <vt:lpstr>Slide 28</vt:lpstr>
      <vt:lpstr>Slide 29</vt:lpstr>
    </vt:vector>
  </TitlesOfParts>
  <Company>Eastern Kentucky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AMLE Presentation, Part I</dc:title>
  <dc:creator>Ginni Fair</dc:creator>
  <cp:lastModifiedBy>Ginni Fair</cp:lastModifiedBy>
  <cp:revision>1</cp:revision>
  <dcterms:created xsi:type="dcterms:W3CDTF">2011-12-06T02:58:05Z</dcterms:created>
  <dcterms:modified xsi:type="dcterms:W3CDTF">2011-12-06T02:58:10Z</dcterms:modified>
</cp:coreProperties>
</file>